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73" r:id="rId3"/>
    <p:sldMasterId id="2147483677" r:id="rId4"/>
  </p:sldMasterIdLst>
  <p:notesMasterIdLst>
    <p:notesMasterId r:id="rId91"/>
  </p:notesMasterIdLst>
  <p:sldIdLst>
    <p:sldId id="667" r:id="rId5"/>
    <p:sldId id="960" r:id="rId6"/>
    <p:sldId id="727" r:id="rId7"/>
    <p:sldId id="828" r:id="rId8"/>
    <p:sldId id="834" r:id="rId9"/>
    <p:sldId id="928" r:id="rId10"/>
    <p:sldId id="929" r:id="rId11"/>
    <p:sldId id="931" r:id="rId12"/>
    <p:sldId id="933" r:id="rId13"/>
    <p:sldId id="934" r:id="rId14"/>
    <p:sldId id="935" r:id="rId15"/>
    <p:sldId id="936" r:id="rId16"/>
    <p:sldId id="937" r:id="rId17"/>
    <p:sldId id="938" r:id="rId18"/>
    <p:sldId id="939" r:id="rId19"/>
    <p:sldId id="940" r:id="rId20"/>
    <p:sldId id="941" r:id="rId21"/>
    <p:sldId id="942" r:id="rId22"/>
    <p:sldId id="943" r:id="rId23"/>
    <p:sldId id="944" r:id="rId24"/>
    <p:sldId id="945" r:id="rId25"/>
    <p:sldId id="946" r:id="rId26"/>
    <p:sldId id="926" r:id="rId27"/>
    <p:sldId id="927" r:id="rId28"/>
    <p:sldId id="947" r:id="rId29"/>
    <p:sldId id="837" r:id="rId30"/>
    <p:sldId id="622" r:id="rId31"/>
    <p:sldId id="878" r:id="rId32"/>
    <p:sldId id="879" r:id="rId33"/>
    <p:sldId id="885" r:id="rId34"/>
    <p:sldId id="886" r:id="rId35"/>
    <p:sldId id="905" r:id="rId36"/>
    <p:sldId id="887" r:id="rId37"/>
    <p:sldId id="891" r:id="rId38"/>
    <p:sldId id="892" r:id="rId39"/>
    <p:sldId id="893" r:id="rId40"/>
    <p:sldId id="894" r:id="rId41"/>
    <p:sldId id="895" r:id="rId42"/>
    <p:sldId id="897" r:id="rId43"/>
    <p:sldId id="898" r:id="rId44"/>
    <p:sldId id="899" r:id="rId45"/>
    <p:sldId id="900" r:id="rId46"/>
    <p:sldId id="901" r:id="rId47"/>
    <p:sldId id="902" r:id="rId48"/>
    <p:sldId id="903" r:id="rId49"/>
    <p:sldId id="919" r:id="rId50"/>
    <p:sldId id="910" r:id="rId51"/>
    <p:sldId id="921" r:id="rId52"/>
    <p:sldId id="922" r:id="rId53"/>
    <p:sldId id="911" r:id="rId54"/>
    <p:sldId id="924" r:id="rId55"/>
    <p:sldId id="925" r:id="rId56"/>
    <p:sldId id="912" r:id="rId57"/>
    <p:sldId id="913" r:id="rId58"/>
    <p:sldId id="914" r:id="rId59"/>
    <p:sldId id="915" r:id="rId60"/>
    <p:sldId id="916" r:id="rId61"/>
    <p:sldId id="917" r:id="rId62"/>
    <p:sldId id="918" r:id="rId63"/>
    <p:sldId id="948" r:id="rId64"/>
    <p:sldId id="963" r:id="rId65"/>
    <p:sldId id="964" r:id="rId66"/>
    <p:sldId id="965" r:id="rId67"/>
    <p:sldId id="966" r:id="rId68"/>
    <p:sldId id="967" r:id="rId69"/>
    <p:sldId id="950" r:id="rId70"/>
    <p:sldId id="968" r:id="rId71"/>
    <p:sldId id="961" r:id="rId72"/>
    <p:sldId id="951" r:id="rId73"/>
    <p:sldId id="962" r:id="rId74"/>
    <p:sldId id="971" r:id="rId75"/>
    <p:sldId id="970" r:id="rId76"/>
    <p:sldId id="972" r:id="rId77"/>
    <p:sldId id="973" r:id="rId78"/>
    <p:sldId id="952" r:id="rId79"/>
    <p:sldId id="953" r:id="rId80"/>
    <p:sldId id="974" r:id="rId81"/>
    <p:sldId id="975" r:id="rId82"/>
    <p:sldId id="979" r:id="rId83"/>
    <p:sldId id="957" r:id="rId84"/>
    <p:sldId id="977" r:id="rId85"/>
    <p:sldId id="958" r:id="rId86"/>
    <p:sldId id="978" r:id="rId87"/>
    <p:sldId id="955" r:id="rId88"/>
    <p:sldId id="959" r:id="rId89"/>
    <p:sldId id="920" r:id="rId9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530C"/>
    <a:srgbClr val="D349A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yle moye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541" autoAdjust="0"/>
  </p:normalViewPr>
  <p:slideViewPr>
    <p:cSldViewPr>
      <p:cViewPr varScale="1">
        <p:scale>
          <a:sx n="80" d="100"/>
          <a:sy n="80" d="100"/>
        </p:scale>
        <p:origin x="-17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94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243375-35BD-4585-A268-4A742F3336EE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F1CC1-6ECA-4A49-BE0D-6D6276EC64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3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Recall</a:t>
            </a:r>
            <a:r>
              <a:rPr lang="fr-FR" dirty="0" smtClean="0"/>
              <a:t> = </a:t>
            </a:r>
            <a:r>
              <a:rPr lang="fr-FR" dirty="0" err="1" smtClean="0"/>
              <a:t>tp</a:t>
            </a:r>
            <a:r>
              <a:rPr lang="fr-FR" dirty="0" smtClean="0"/>
              <a:t> / (</a:t>
            </a:r>
            <a:r>
              <a:rPr lang="fr-FR" dirty="0" err="1" smtClean="0"/>
              <a:t>tp</a:t>
            </a:r>
            <a:r>
              <a:rPr lang="fr-FR" dirty="0" smtClean="0"/>
              <a:t> + </a:t>
            </a:r>
            <a:r>
              <a:rPr lang="fr-FR" dirty="0" err="1" smtClean="0"/>
              <a:t>fn</a:t>
            </a:r>
            <a:r>
              <a:rPr lang="fr-FR" dirty="0" smtClean="0"/>
              <a:t>)</a:t>
            </a:r>
          </a:p>
          <a:p>
            <a:endParaRPr lang="fr-FR" dirty="0" smtClean="0"/>
          </a:p>
          <a:p>
            <a:r>
              <a:rPr lang="fr-FR" dirty="0" smtClean="0"/>
              <a:t>Le</a:t>
            </a:r>
            <a:r>
              <a:rPr lang="fr-FR" baseline="0" dirty="0" smtClean="0"/>
              <a:t> point particulier qui nous intéresse est la minimisation du nombre de Faux Négatifs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5023B-B328-4F0C-807B-4C70D5E640E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5801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3DE055-9E41-41EF-8A90-4EF050A07360}" type="slidenum">
              <a:rPr lang="fr-FR" smtClean="0"/>
              <a:pPr>
                <a:defRPr/>
              </a:pPr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4888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capacité des algorithmes d'apprentissage profond à construire des caractéristiques complexes d'une manière hiérarchique, en apprenant les relations et la structure au sein des données brutes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1CC1-6ECA-4A49-BE0D-6D6276EC64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66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1CC1-6ECA-4A49-BE0D-6D6276EC64E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87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Extended- connectivity fingerprints (ECFPs) contain information about topological characteristics.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A Coulomb matrix encodes information about the nuclear charges of a molecule and their coordinates.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The grid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featurizer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method incorporates structural features of both the ligand and the target protein as well as the intermolecular forces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contribute to binding affinity.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Symmetry function is another common encoding of atomic coordinate information, which focuses on the distance between atom pairs and the on angles formed within triplets of atoms.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graph convolution method computes an initial feature vector and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neighbour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list for each atom that summarizes the local chemical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environment of an atom, including atom types, hybridization types and valence structures.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Weave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featurization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calculates a feature vector for each pair of atoms in the molecule, including bond properties (if directly connected), graph distance and ring info, forming a feature matrix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1CC1-6ECA-4A49-BE0D-6D6276EC64E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82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1CC1-6ECA-4A49-BE0D-6D6276EC64E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82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63ED9-F0F0-4C13-8CBD-0DD67915059C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216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82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02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41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671512" y="427434"/>
            <a:ext cx="7805738" cy="85606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xfrm>
            <a:off x="671512" y="1429941"/>
            <a:ext cx="7805738" cy="3237310"/>
          </a:xfrm>
          <a:prstGeom prst="rect">
            <a:avLst/>
          </a:prstGeom>
        </p:spPr>
        <p:txBody>
          <a:bodyPr lIns="0" tIns="0" rIns="0" bIns="0"/>
          <a:lstStyle>
            <a:lvl1pPr marL="430212" indent="-323850">
              <a:lnSpc>
                <a:spcPct val="112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Helvetica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02834">
              <a:lnSpc>
                <a:spcPct val="112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Helvetica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65779" indent="-287866">
              <a:lnSpc>
                <a:spcPct val="112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Helvetica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54200" indent="-342900">
              <a:lnSpc>
                <a:spcPct val="112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Helvetica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953" indent="-345439">
              <a:lnSpc>
                <a:spcPct val="112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Helvetica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199688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4442C-A933-424F-81B2-50971673EA1F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1/22/2020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Primary/secondary resistance to anti-PD(L)1 in post treatment RNAseq analysis</a:t>
            </a:r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C2BC8B-6586-4912-861F-95DE0E0E7D62}" type="slidenum">
              <a:rPr lang="fr-FR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83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000" b="1">
                <a:solidFill>
                  <a:srgbClr val="5C526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rgbClr val="009999"/>
              </a:buClr>
              <a:buSzPct val="80000"/>
              <a:buFont typeface="Wingdings" pitchFamily="2" charset="2"/>
              <a:buChar char="l"/>
              <a:defRPr sz="2200" b="1">
                <a:solidFill>
                  <a:srgbClr val="5C5262"/>
                </a:solidFill>
                <a:latin typeface="Arial" pitchFamily="34" charset="0"/>
                <a:cs typeface="Arial" pitchFamily="34" charset="0"/>
              </a:defRPr>
            </a:lvl1pPr>
            <a:lvl2pPr marL="719138" indent="-261938">
              <a:buClr>
                <a:srgbClr val="009999"/>
              </a:buClr>
              <a:buFont typeface="Arial Black" pitchFamily="34" charset="0"/>
              <a:buChar char="&gt;"/>
              <a:defRPr sz="2000">
                <a:solidFill>
                  <a:srgbClr val="5C5262"/>
                </a:solidFill>
                <a:latin typeface="Arial" pitchFamily="34" charset="0"/>
                <a:cs typeface="Arial" pitchFamily="34" charset="0"/>
              </a:defRPr>
            </a:lvl2pPr>
            <a:lvl3pPr marL="1073150" indent="-158750">
              <a:buClr>
                <a:srgbClr val="009999"/>
              </a:buClr>
              <a:defRPr sz="1800"/>
            </a:lvl3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C6C375-7C59-4695-A6AD-61F0CA79B840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1/22/2020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Primary/secondary resistance to anti-PD(L)1 in post treatment RNAseq analysis</a:t>
            </a:r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F437C0-248E-4556-8B71-EFE59C73F2EC}" type="slidenum">
              <a:rPr lang="fr-FR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311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6F9785-42C0-456A-BDF5-ABD92016C949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1/22/2020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Primary/secondary resistance to anti-PD(L)1 in post treatment RNAseq analysis</a:t>
            </a:r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04237-0F25-4BD8-9A9D-5DF2F6F78AFD}" type="slidenum">
              <a:rPr lang="fr-FR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901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D7C896-C6AB-48B2-AF44-64240B5EFE16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1/22/2020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Primary/secondary resistance to anti-PD(L)1 in post treatment RNAseq analysis</a:t>
            </a:r>
            <a:endParaRPr lang="fr-FR">
              <a:solidFill>
                <a:prstClr val="white"/>
              </a:solidFill>
            </a:endParaRP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4E49C-6D5B-4FE9-BAD8-CAE2E9B4273B}" type="slidenum">
              <a:rPr lang="fr-FR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390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DEDE7C-9041-464A-AD4E-5BE4B747AAA6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1/22/2020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Primary/secondary resistance to anti-PD(L)1 in post treatment RNAseq analysis</a:t>
            </a:r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4EB8A-CEE4-4C7F-8383-8A96BDF53C91}" type="slidenum">
              <a:rPr lang="fr-FR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32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05E87E-3A0A-4E2E-BE3B-37F0616B8261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1/22/2020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Primary/secondary resistance to anti-PD(L)1 in post treatment RNAseq analysis</a:t>
            </a:r>
            <a:endParaRPr lang="fr-FR">
              <a:solidFill>
                <a:prstClr val="white"/>
              </a:solidFill>
            </a:endParaRPr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FB1083-02B3-46ED-98C1-ACBF5381BD86}" type="slidenum">
              <a:rPr lang="fr-FR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6781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71BFF9-2FE7-41E6-B538-124D267365A0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1/22/2020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Primary/secondary resistance to anti-PD(L)1 in post treatment RNAseq analysis</a:t>
            </a:r>
            <a:endParaRPr lang="fr-FR">
              <a:solidFill>
                <a:prstClr val="white"/>
              </a:solidFill>
            </a:endParaRP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6BE089-6021-4FE8-A676-D67C1D457818}" type="slidenum">
              <a:rPr lang="fr-FR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924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338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564ABF-4EDE-4AC8-A83E-4EAA4DB943DC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1/22/2020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Primary/secondary resistance to anti-PD(L)1 in post treatment RNAseq analysis</a:t>
            </a:r>
            <a:endParaRPr lang="fr-FR">
              <a:solidFill>
                <a:prstClr val="white"/>
              </a:solidFill>
            </a:endParaRP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33937-A7B4-41E2-B51E-8953E4AF9B86}" type="slidenum">
              <a:rPr lang="fr-FR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001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6094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139702"/>
            <a:ext cx="5194920" cy="85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240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D64442C-A933-424F-81B2-50971673EA1F}" type="datetime1">
              <a:rPr 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1/22/2020</a:t>
            </a:fld>
            <a:endParaRPr lang="fr-FR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/>
                </a:solidFill>
                <a:latin typeface="Arial" charset="0"/>
              </a:rPr>
              <a:t>Primary/secondary resistance to anti-PD(L)1 in post treatment RNAseq analysis</a:t>
            </a:r>
            <a:endParaRPr lang="fr-FR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EC2BC8B-6586-4912-861F-95DE0E0E7D62}" type="slidenum">
              <a:rPr lang="fr-FR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‹N°›</a:t>
            </a:fld>
            <a:endParaRPr lang="fr-FR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0230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2383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2428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4063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6427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5358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426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492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701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0537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9386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0742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945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671512" y="427434"/>
            <a:ext cx="7805738" cy="85606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xfrm>
            <a:off x="671512" y="1429941"/>
            <a:ext cx="7805738" cy="3237310"/>
          </a:xfrm>
          <a:prstGeom prst="rect">
            <a:avLst/>
          </a:prstGeom>
        </p:spPr>
        <p:txBody>
          <a:bodyPr lIns="0" tIns="0" rIns="0" bIns="0"/>
          <a:lstStyle>
            <a:lvl1pPr marL="430212" indent="-323850">
              <a:lnSpc>
                <a:spcPct val="112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Helvetica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02834">
              <a:lnSpc>
                <a:spcPct val="112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Helvetica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65779" indent="-287866">
              <a:lnSpc>
                <a:spcPct val="112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Helvetica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54200" indent="-342900">
              <a:lnSpc>
                <a:spcPct val="112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Helvetica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953" indent="-345439">
              <a:lnSpc>
                <a:spcPct val="112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Helvetica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277517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042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37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22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5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85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C58E0-FB6C-4CB7-A079-7BDDD3DD064D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1E498-468C-468A-A54F-943E4AD54F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4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05978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Modifiez le style du titre</a:t>
            </a:r>
          </a:p>
        </p:txBody>
      </p:sp>
      <p:sp>
        <p:nvSpPr>
          <p:cNvPr id="1028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2232378-15ED-4334-951B-D38EFEC83637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1/22/2020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Primary/secondary resistance to anti-PD(L)1 in post treatment RNAseq analysis</a:t>
            </a:r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19700AD3-7C51-4568-A57F-975E38F12EB7}" type="slidenum">
              <a:rPr lang="fr-FR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53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 kern="1200">
          <a:solidFill>
            <a:srgbClr val="5C526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C526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C526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C526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C526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rgbClr val="5C526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rgbClr val="5C526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rgbClr val="5C526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rgbClr val="5C526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9999"/>
        </a:buClr>
        <a:buSzPct val="80000"/>
        <a:buFont typeface="Wingdings" pitchFamily="2" charset="2"/>
        <a:buChar char="l"/>
        <a:defRPr sz="2400" b="1" kern="1200">
          <a:solidFill>
            <a:srgbClr val="5C526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99"/>
        </a:buClr>
        <a:buFont typeface="Arial Black" pitchFamily="34" charset="0"/>
        <a:buChar char="&gt;"/>
        <a:defRPr sz="2200" kern="1200">
          <a:solidFill>
            <a:srgbClr val="5C5262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99"/>
        </a:buClr>
        <a:buFont typeface="Arial" charset="0"/>
        <a:buChar char="•"/>
        <a:defRPr sz="2000" kern="1200">
          <a:solidFill>
            <a:srgbClr val="5C5262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99"/>
        </a:buClr>
        <a:buFont typeface="Arial" charset="0"/>
        <a:buChar char="•"/>
        <a:defRPr kern="1200">
          <a:solidFill>
            <a:srgbClr val="5C5262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99"/>
        </a:buClr>
        <a:buFont typeface="Arial" charset="0"/>
        <a:buChar char="•"/>
        <a:defRPr kern="1200">
          <a:solidFill>
            <a:srgbClr val="5C526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139554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Modifiez le style du titre</a:t>
            </a:r>
          </a:p>
        </p:txBody>
      </p:sp>
      <p:pic>
        <p:nvPicPr>
          <p:cNvPr id="26627" name="Imag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9964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 kern="1200">
          <a:solidFill>
            <a:srgbClr val="5C5262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C526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C526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C526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C526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rgbClr val="5C526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rgbClr val="5C526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rgbClr val="5C526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rgbClr val="5C526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C58E0-FB6C-4CB7-A079-7BDDD3DD06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1E498-468C-468A-A54F-943E4AD54F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206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mail.igr.fr/owa/redir.aspx?C=GRfD7TXQsCEUmnANguvZmd3qT7i-IORJQR6UBpt-LuDS8PVinPPUCA..&amp;URL=file:///\\nas-01\SAP-MRI-doc\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hyperlink" Target="https://resolved2.000webhostapp.com/" TargetMode="External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e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TEP" TargetMode="External"/><Relationship Id="rId2" Type="http://schemas.openxmlformats.org/officeDocument/2006/relationships/hyperlink" Target="mailto:loic.verlingue@gustaveroussy.fr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131840" y="1851670"/>
            <a:ext cx="4090423" cy="1314450"/>
          </a:xfrm>
        </p:spPr>
        <p:txBody>
          <a:bodyPr/>
          <a:lstStyle/>
          <a:p>
            <a:pPr algn="l"/>
            <a:r>
              <a:rPr lang="fr-FR" sz="2400" dirty="0" smtClean="0"/>
              <a:t>Loic </a:t>
            </a:r>
            <a:r>
              <a:rPr lang="fr-FR" sz="2400" dirty="0" err="1" smtClean="0"/>
              <a:t>Verlingue</a:t>
            </a:r>
            <a:endParaRPr lang="fr-FR" sz="2400" dirty="0" smtClean="0"/>
          </a:p>
          <a:p>
            <a:pPr algn="l"/>
            <a:r>
              <a:rPr lang="fr-FR" sz="2400" dirty="0" smtClean="0"/>
              <a:t>MD </a:t>
            </a:r>
            <a:r>
              <a:rPr lang="fr-FR" sz="2400" dirty="0" err="1" smtClean="0"/>
              <a:t>Medical</a:t>
            </a:r>
            <a:r>
              <a:rPr lang="fr-FR" sz="2400" dirty="0" smtClean="0"/>
              <a:t> Oncology</a:t>
            </a:r>
          </a:p>
          <a:p>
            <a:pPr algn="l"/>
            <a:r>
              <a:rPr lang="fr-FR" sz="2400" dirty="0" err="1" smtClean="0"/>
              <a:t>PhDc</a:t>
            </a:r>
            <a:r>
              <a:rPr lang="fr-FR" sz="2400" dirty="0" smtClean="0"/>
              <a:t> Data </a:t>
            </a:r>
            <a:r>
              <a:rPr lang="fr-FR" sz="2400" dirty="0"/>
              <a:t>S</a:t>
            </a:r>
            <a:r>
              <a:rPr lang="fr-FR" sz="2400" dirty="0" smtClean="0"/>
              <a:t>cience</a:t>
            </a:r>
            <a:endParaRPr lang="en-US" sz="240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31840" y="4443958"/>
            <a:ext cx="1800200" cy="720080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endParaRPr lang="fr-FR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fr-FR" dirty="0" smtClean="0">
                <a:solidFill>
                  <a:prstClr val="black"/>
                </a:solidFill>
              </a:rPr>
              <a:t>24-25/01/2020</a:t>
            </a:r>
            <a:endParaRPr lang="fr-FR" dirty="0">
              <a:solidFill>
                <a:prstClr val="black"/>
              </a:solidFill>
            </a:endParaRPr>
          </a:p>
        </p:txBody>
      </p:sp>
      <p:pic>
        <p:nvPicPr>
          <p:cNvPr id="7" name="Picture 6" descr="archi_igr-par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0" r="14375"/>
          <a:stretch>
            <a:fillRect/>
          </a:stretch>
        </p:blipFill>
        <p:spPr bwMode="auto">
          <a:xfrm>
            <a:off x="0" y="1554"/>
            <a:ext cx="3168352" cy="5150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168352" y="0"/>
            <a:ext cx="5975648" cy="1275606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smtClean="0"/>
              <a:t>Machine &amp; deep learning for personalized oncology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66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M</a:t>
            </a:r>
            <a:r>
              <a:rPr lang="fr-FR" dirty="0" smtClean="0"/>
              <a:t>étriques pour classification binaire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059583"/>
            <a:ext cx="8229600" cy="353504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smtClean="0"/>
              <a:t>Matrice de confusion (1=SF)</a:t>
            </a:r>
          </a:p>
          <a:p>
            <a:pPr algn="just"/>
            <a:endParaRPr lang="fr-FR" dirty="0"/>
          </a:p>
          <a:p>
            <a:pPr algn="just"/>
            <a:endParaRPr lang="fr-FR" dirty="0" smtClean="0"/>
          </a:p>
          <a:p>
            <a:pPr algn="just"/>
            <a:endParaRPr lang="fr-FR" b="1" dirty="0" smtClean="0"/>
          </a:p>
          <a:p>
            <a:pPr marL="0" indent="0" algn="just">
              <a:buNone/>
            </a:pPr>
            <a:r>
              <a:rPr lang="fr-FR" b="1" dirty="0" smtClean="0">
                <a:sym typeface="Wingdings" panose="05000000000000000000" pitchFamily="2" charset="2"/>
              </a:rPr>
              <a:t> </a:t>
            </a:r>
            <a:r>
              <a:rPr lang="fr-FR" b="1" dirty="0" smtClean="0"/>
              <a:t>Que préférez-vous </a:t>
            </a:r>
            <a:r>
              <a:rPr lang="fr-FR" b="1" dirty="0" err="1" smtClean="0"/>
              <a:t>evaluer</a:t>
            </a:r>
            <a:r>
              <a:rPr lang="fr-FR" b="1" dirty="0" smtClean="0"/>
              <a:t>?</a:t>
            </a:r>
          </a:p>
          <a:p>
            <a:pPr marL="0" indent="0" algn="just">
              <a:buNone/>
            </a:pPr>
            <a:endParaRPr lang="fr-FR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711576"/>
              </p:ext>
            </p:extLst>
          </p:nvPr>
        </p:nvGraphicFramePr>
        <p:xfrm>
          <a:off x="1403648" y="1851670"/>
          <a:ext cx="6312024" cy="12745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78006"/>
                <a:gridCol w="1578006"/>
                <a:gridCol w="1578006"/>
                <a:gridCol w="1578006"/>
              </a:tblGrid>
              <a:tr h="318635">
                <a:tc rowSpan="2" gridSpan="2"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Classe réelle</a:t>
                      </a:r>
                      <a:endParaRPr lang="fr-FR" sz="1400" dirty="0"/>
                    </a:p>
                  </a:txBody>
                  <a:tcPr marT="34290" marB="34290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18635"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0</a:t>
                      </a:r>
                      <a:endParaRPr lang="fr-FR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</a:t>
                      </a:r>
                      <a:endParaRPr lang="fr-FR" sz="1400" dirty="0"/>
                    </a:p>
                  </a:txBody>
                  <a:tcPr marT="34290" marB="34290"/>
                </a:tc>
              </a:tr>
              <a:tr h="318635">
                <a:tc rowSpan="2">
                  <a:txBody>
                    <a:bodyPr/>
                    <a:lstStyle/>
                    <a:p>
                      <a:pPr algn="ctr"/>
                      <a:r>
                        <a:rPr lang="fr-FR" sz="1400" b="1" dirty="0" smtClean="0"/>
                        <a:t>Classe</a:t>
                      </a:r>
                      <a:r>
                        <a:rPr lang="fr-FR" sz="1400" b="1" baseline="0" dirty="0" smtClean="0"/>
                        <a:t> prédite</a:t>
                      </a:r>
                      <a:endParaRPr lang="fr-FR" sz="14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0</a:t>
                      </a:r>
                      <a:endParaRPr lang="fr-FR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TN</a:t>
                      </a:r>
                      <a:endParaRPr lang="fr-FR" sz="1400" dirty="0"/>
                    </a:p>
                  </a:txBody>
                  <a:tcPr marT="34290" marB="3429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bg1"/>
                          </a:solidFill>
                        </a:rPr>
                        <a:t>FN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18635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</a:t>
                      </a:r>
                      <a:endParaRPr lang="fr-FR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FP</a:t>
                      </a:r>
                      <a:endParaRPr lang="fr-FR" sz="1400" dirty="0"/>
                    </a:p>
                  </a:txBody>
                  <a:tcPr marT="34290" marB="3429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TP</a:t>
                      </a:r>
                      <a:endParaRPr lang="fr-FR" sz="1400" dirty="0"/>
                    </a:p>
                  </a:txBody>
                  <a:tcPr marT="34290" marB="3429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983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thumb/2/26/Precisionrecall.svg/350px-Precisionrecall.sv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44"/>
          <a:stretch/>
        </p:blipFill>
        <p:spPr bwMode="auto">
          <a:xfrm>
            <a:off x="539552" y="1018426"/>
            <a:ext cx="3333750" cy="400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M</a:t>
            </a:r>
            <a:r>
              <a:rPr lang="fr-FR" dirty="0" smtClean="0"/>
              <a:t>étriques pour classification binaire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840813" y="843558"/>
            <a:ext cx="128291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dirty="0" smtClean="0"/>
              <a:t>Positives</a:t>
            </a:r>
            <a:endParaRPr lang="en-US" sz="2400" dirty="0"/>
          </a:p>
        </p:txBody>
      </p:sp>
      <p:sp>
        <p:nvSpPr>
          <p:cNvPr id="10" name="ZoneTexte 9"/>
          <p:cNvSpPr txBox="1"/>
          <p:nvPr/>
        </p:nvSpPr>
        <p:spPr>
          <a:xfrm>
            <a:off x="2270458" y="845106"/>
            <a:ext cx="140416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Negatives</a:t>
            </a:r>
            <a:endParaRPr lang="en-US" sz="2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8067342" y="476334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wikipedia</a:t>
            </a:r>
            <a:endParaRPr lang="en-US" dirty="0"/>
          </a:p>
        </p:txBody>
      </p:sp>
      <p:pic>
        <p:nvPicPr>
          <p:cNvPr id="1026" name="Picture 2" descr="https://upload.wikimedia.org/wikipedia/commons/thumb/e/e7/Sensitivity_and_specificity.svg/350px-Sensitivity_and_specificity.sv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83"/>
          <a:stretch/>
        </p:blipFill>
        <p:spPr bwMode="auto">
          <a:xfrm>
            <a:off x="4443898" y="1059656"/>
            <a:ext cx="3672408" cy="229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512272"/>
              </p:ext>
            </p:extLst>
          </p:nvPr>
        </p:nvGraphicFramePr>
        <p:xfrm>
          <a:off x="4716016" y="3542349"/>
          <a:ext cx="3719736" cy="120253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929934"/>
                <a:gridCol w="929934"/>
                <a:gridCol w="929934"/>
                <a:gridCol w="929934"/>
              </a:tblGrid>
              <a:tr h="300633">
                <a:tc rowSpan="2" gridSpan="2"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Classe réelle</a:t>
                      </a:r>
                      <a:endParaRPr lang="fr-FR" sz="1400" dirty="0"/>
                    </a:p>
                  </a:txBody>
                  <a:tcPr marT="34290" marB="34290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00633"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0</a:t>
                      </a:r>
                      <a:endParaRPr lang="fr-FR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</a:t>
                      </a:r>
                      <a:endParaRPr lang="fr-FR" sz="1400" dirty="0"/>
                    </a:p>
                  </a:txBody>
                  <a:tcPr marT="34290" marB="34290"/>
                </a:tc>
              </a:tr>
              <a:tr h="300633">
                <a:tc rowSpan="2">
                  <a:txBody>
                    <a:bodyPr/>
                    <a:lstStyle/>
                    <a:p>
                      <a:pPr algn="ctr"/>
                      <a:r>
                        <a:rPr lang="fr-FR" sz="1400" b="1" dirty="0" smtClean="0"/>
                        <a:t>Classe</a:t>
                      </a:r>
                      <a:r>
                        <a:rPr lang="fr-FR" sz="1400" b="1" baseline="0" dirty="0" smtClean="0"/>
                        <a:t> prédite</a:t>
                      </a:r>
                      <a:endParaRPr lang="fr-FR" sz="14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0</a:t>
                      </a:r>
                      <a:endParaRPr lang="fr-FR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TN</a:t>
                      </a:r>
                      <a:endParaRPr lang="fr-FR" sz="1400" dirty="0"/>
                    </a:p>
                  </a:txBody>
                  <a:tcPr marT="34290" marB="3429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bg1"/>
                          </a:solidFill>
                        </a:rPr>
                        <a:t>FN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00633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</a:t>
                      </a:r>
                      <a:endParaRPr lang="fr-FR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FP</a:t>
                      </a:r>
                      <a:endParaRPr lang="fr-FR" sz="1400" dirty="0"/>
                    </a:p>
                  </a:txBody>
                  <a:tcPr marT="34290" marB="3429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TP</a:t>
                      </a:r>
                      <a:endParaRPr lang="fr-FR" sz="1400" dirty="0"/>
                    </a:p>
                  </a:txBody>
                  <a:tcPr marT="34290" marB="3429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341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thumb/2/26/Precisionrecall.svg/350px-Precisionrecall.sv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44"/>
          <a:stretch/>
        </p:blipFill>
        <p:spPr bwMode="auto">
          <a:xfrm>
            <a:off x="539552" y="1018426"/>
            <a:ext cx="3333750" cy="400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upload.wikimedia.org/wikipedia/commons/thumb/2/26/Precisionrecall.svg/350px-Precisionrecall.sv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14"/>
          <a:stretch/>
        </p:blipFill>
        <p:spPr bwMode="auto">
          <a:xfrm>
            <a:off x="3871247" y="771550"/>
            <a:ext cx="4970607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M</a:t>
            </a:r>
            <a:r>
              <a:rPr lang="fr-FR" dirty="0" smtClean="0"/>
              <a:t>étriques pour classification binaire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840813" y="843558"/>
            <a:ext cx="128291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dirty="0" smtClean="0"/>
              <a:t>Positives</a:t>
            </a:r>
            <a:endParaRPr lang="en-US" sz="2400" dirty="0"/>
          </a:p>
        </p:txBody>
      </p:sp>
      <p:sp>
        <p:nvSpPr>
          <p:cNvPr id="10" name="ZoneTexte 9"/>
          <p:cNvSpPr txBox="1"/>
          <p:nvPr/>
        </p:nvSpPr>
        <p:spPr>
          <a:xfrm>
            <a:off x="2270458" y="845106"/>
            <a:ext cx="140416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Negatives</a:t>
            </a:r>
            <a:endParaRPr lang="en-US" sz="2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8067342" y="476334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wikipedia</a:t>
            </a:r>
            <a:endParaRPr lang="en-US" dirty="0"/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475"/>
              </p:ext>
            </p:extLst>
          </p:nvPr>
        </p:nvGraphicFramePr>
        <p:xfrm>
          <a:off x="4716016" y="3542349"/>
          <a:ext cx="3719736" cy="120253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929934"/>
                <a:gridCol w="929934"/>
                <a:gridCol w="929934"/>
                <a:gridCol w="929934"/>
              </a:tblGrid>
              <a:tr h="300633">
                <a:tc rowSpan="2" gridSpan="2"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Classe réelle</a:t>
                      </a:r>
                      <a:endParaRPr lang="fr-FR" sz="1400" dirty="0"/>
                    </a:p>
                  </a:txBody>
                  <a:tcPr marT="34290" marB="34290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00633"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0</a:t>
                      </a:r>
                      <a:endParaRPr lang="fr-FR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</a:t>
                      </a:r>
                      <a:endParaRPr lang="fr-FR" sz="1400" dirty="0"/>
                    </a:p>
                  </a:txBody>
                  <a:tcPr marT="34290" marB="34290"/>
                </a:tc>
              </a:tr>
              <a:tr h="300633">
                <a:tc rowSpan="2">
                  <a:txBody>
                    <a:bodyPr/>
                    <a:lstStyle/>
                    <a:p>
                      <a:pPr algn="ctr"/>
                      <a:r>
                        <a:rPr lang="fr-FR" sz="1400" b="1" dirty="0" smtClean="0"/>
                        <a:t>Classe</a:t>
                      </a:r>
                      <a:r>
                        <a:rPr lang="fr-FR" sz="1400" b="1" baseline="0" dirty="0" smtClean="0"/>
                        <a:t> prédite</a:t>
                      </a:r>
                      <a:endParaRPr lang="fr-FR" sz="14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0</a:t>
                      </a:r>
                      <a:endParaRPr lang="fr-FR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TN</a:t>
                      </a:r>
                      <a:endParaRPr lang="fr-FR" sz="1400" dirty="0"/>
                    </a:p>
                  </a:txBody>
                  <a:tcPr marT="34290" marB="3429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bg1"/>
                          </a:solidFill>
                        </a:rPr>
                        <a:t>FN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00633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</a:t>
                      </a:r>
                      <a:endParaRPr lang="fr-FR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FP</a:t>
                      </a:r>
                      <a:endParaRPr lang="fr-FR" sz="1400" dirty="0"/>
                    </a:p>
                  </a:txBody>
                  <a:tcPr marT="34290" marB="3429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TP</a:t>
                      </a:r>
                      <a:endParaRPr lang="fr-FR" sz="1400" dirty="0"/>
                    </a:p>
                  </a:txBody>
                  <a:tcPr marT="34290" marB="3429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68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M</a:t>
            </a:r>
            <a:r>
              <a:rPr lang="fr-FR" dirty="0" smtClean="0"/>
              <a:t>étriques pour classification binaire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0" t="15323" r="2517" b="12097"/>
          <a:stretch/>
        </p:blipFill>
        <p:spPr bwMode="auto">
          <a:xfrm>
            <a:off x="755576" y="924926"/>
            <a:ext cx="7528872" cy="3860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8067342" y="476334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9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Quelle méthode d’apprentissage ?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1018488" y="2138581"/>
            <a:ext cx="2492990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Lucida Console" panose="020B0609040504020204" pitchFamily="49" charset="0"/>
              </a:rPr>
              <a:t>Data </a:t>
            </a:r>
            <a:r>
              <a:rPr lang="fr-FR" sz="2000" dirty="0" err="1" smtClean="0">
                <a:latin typeface="Lucida Console" panose="020B0609040504020204" pitchFamily="49" charset="0"/>
              </a:rPr>
              <a:t>processing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875876" y="2138581"/>
            <a:ext cx="954107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Lucida Console" panose="020B0609040504020204" pitchFamily="49" charset="0"/>
              </a:rPr>
              <a:t>Model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3491880" y="2347188"/>
            <a:ext cx="3643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/>
          <p:cNvSpPr txBox="1"/>
          <p:nvPr/>
        </p:nvSpPr>
        <p:spPr>
          <a:xfrm>
            <a:off x="5129265" y="2137140"/>
            <a:ext cx="2954655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Lucida Console" panose="020B0609040504020204" pitchFamily="49" charset="0"/>
              </a:rPr>
              <a:t>Performance </a:t>
            </a:r>
            <a:r>
              <a:rPr lang="fr-FR" sz="2000" dirty="0" err="1" smtClean="0">
                <a:latin typeface="Lucida Console" panose="020B0609040504020204" pitchFamily="49" charset="0"/>
              </a:rPr>
              <a:t>metric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cxnSp>
        <p:nvCxnSpPr>
          <p:cNvPr id="56" name="Connecteur droit avec flèche 55"/>
          <p:cNvCxnSpPr/>
          <p:nvPr/>
        </p:nvCxnSpPr>
        <p:spPr>
          <a:xfrm flipV="1">
            <a:off x="4810381" y="2345749"/>
            <a:ext cx="299282" cy="14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rc 58"/>
          <p:cNvSpPr/>
          <p:nvPr/>
        </p:nvSpPr>
        <p:spPr>
          <a:xfrm>
            <a:off x="4352925" y="1483092"/>
            <a:ext cx="1895144" cy="905896"/>
          </a:xfrm>
          <a:prstGeom prst="arc">
            <a:avLst>
              <a:gd name="adj1" fmla="val 10809304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cteur droit avec flèche 60"/>
          <p:cNvCxnSpPr>
            <a:stCxn id="59" idx="0"/>
          </p:cNvCxnSpPr>
          <p:nvPr/>
        </p:nvCxnSpPr>
        <p:spPr>
          <a:xfrm flipH="1">
            <a:off x="4352929" y="1933478"/>
            <a:ext cx="15" cy="599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/>
          <p:cNvSpPr txBox="1"/>
          <p:nvPr/>
        </p:nvSpPr>
        <p:spPr>
          <a:xfrm>
            <a:off x="4592611" y="987574"/>
            <a:ext cx="1415772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Lucida Console" panose="020B0609040504020204" pitchFamily="49" charset="0"/>
              </a:rPr>
              <a:t>Learning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pic>
        <p:nvPicPr>
          <p:cNvPr id="1026" name="Picture 2" descr="https://tse4.mm.bing.net/th?id=OIP.PAODPOtONFOQZekki9yf9QHaKA&amp;pid=Ap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714" y="3259183"/>
            <a:ext cx="1410783" cy="190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94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/>
        </p:nvSpPr>
        <p:spPr>
          <a:xfrm>
            <a:off x="1023660" y="3639004"/>
            <a:ext cx="824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Ok for:</a:t>
            </a:r>
            <a:endParaRPr lang="en-US" dirty="0"/>
          </a:p>
        </p:txBody>
      </p:sp>
      <p:grpSp>
        <p:nvGrpSpPr>
          <p:cNvPr id="13" name="Groupe 12"/>
          <p:cNvGrpSpPr/>
          <p:nvPr/>
        </p:nvGrpSpPr>
        <p:grpSpPr>
          <a:xfrm>
            <a:off x="2555776" y="2931790"/>
            <a:ext cx="3995594" cy="2160240"/>
            <a:chOff x="2555776" y="2859782"/>
            <a:chExt cx="3995594" cy="2160240"/>
          </a:xfrm>
        </p:grpSpPr>
        <p:grpSp>
          <p:nvGrpSpPr>
            <p:cNvPr id="6" name="Groupe 5"/>
            <p:cNvGrpSpPr/>
            <p:nvPr/>
          </p:nvGrpSpPr>
          <p:grpSpPr>
            <a:xfrm>
              <a:off x="2555776" y="3075806"/>
              <a:ext cx="3924040" cy="1814831"/>
              <a:chOff x="1449817" y="2238899"/>
              <a:chExt cx="5225445" cy="3028733"/>
            </a:xfrm>
          </p:grpSpPr>
          <p:sp>
            <p:nvSpPr>
              <p:cNvPr id="8" name="ZoneTexte 7"/>
              <p:cNvSpPr txBox="1"/>
              <p:nvPr/>
            </p:nvSpPr>
            <p:spPr>
              <a:xfrm>
                <a:off x="1449817" y="4497169"/>
                <a:ext cx="2280391" cy="7704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200" dirty="0" err="1" smtClean="0"/>
                  <a:t>Regression</a:t>
                </a:r>
                <a:r>
                  <a:rPr lang="fr-FR" sz="1200" dirty="0" smtClean="0"/>
                  <a:t> / </a:t>
                </a:r>
              </a:p>
              <a:p>
                <a:pPr algn="ctr"/>
                <a:r>
                  <a:rPr lang="fr-FR" sz="1200" dirty="0" err="1" smtClean="0"/>
                  <a:t>Kernel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approach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eg</a:t>
                </a:r>
                <a:r>
                  <a:rPr lang="fr-FR" sz="1200" dirty="0" smtClean="0"/>
                  <a:t> SVM</a:t>
                </a:r>
                <a:endParaRPr lang="en-US" sz="1200" dirty="0"/>
              </a:p>
            </p:txBody>
          </p:sp>
          <p:pic>
            <p:nvPicPr>
              <p:cNvPr id="9" name="Picture 2" descr="http://ufldl.stanford.edu/tutorial/images/Network332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5898" y="2238899"/>
                <a:ext cx="2669364" cy="16725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3946579" y="4482863"/>
                <a:ext cx="2728683" cy="7704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200" dirty="0"/>
                  <a:t>M</a:t>
                </a:r>
                <a:r>
                  <a:rPr lang="fr-FR" sz="1200" dirty="0" smtClean="0"/>
                  <a:t>ulti Layer </a:t>
                </a:r>
                <a:r>
                  <a:rPr lang="fr-FR" sz="1200" dirty="0" err="1"/>
                  <a:t>P</a:t>
                </a:r>
                <a:r>
                  <a:rPr lang="fr-FR" sz="1200" dirty="0" err="1" smtClean="0"/>
                  <a:t>ercetron</a:t>
                </a:r>
                <a:r>
                  <a:rPr lang="fr-FR" sz="1200" dirty="0" smtClean="0"/>
                  <a:t> = </a:t>
                </a:r>
                <a:r>
                  <a:rPr lang="fr-FR" sz="1200" dirty="0" err="1" smtClean="0"/>
                  <a:t>Artificial</a:t>
                </a:r>
                <a:r>
                  <a:rPr lang="fr-FR" sz="1200" dirty="0" smtClean="0"/>
                  <a:t> Neural Network</a:t>
                </a:r>
                <a:endParaRPr lang="en-US" sz="1200" dirty="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2555776" y="2859782"/>
              <a:ext cx="3995594" cy="21602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748931" y="987576"/>
            <a:ext cx="7609284" cy="1858690"/>
            <a:chOff x="748931" y="641052"/>
            <a:chExt cx="7609284" cy="185869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931" y="641052"/>
              <a:ext cx="7609284" cy="1858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ZoneTexte 13"/>
            <p:cNvSpPr txBox="1"/>
            <p:nvPr/>
          </p:nvSpPr>
          <p:spPr>
            <a:xfrm>
              <a:off x="3038128" y="843558"/>
              <a:ext cx="2435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err="1" smtClean="0"/>
                <a:t>with</a:t>
              </a:r>
              <a:r>
                <a:rPr lang="fr-FR" b="1" dirty="0" smtClean="0"/>
                <a:t> a </a:t>
              </a:r>
              <a:r>
                <a:rPr lang="fr-FR" b="1" dirty="0" err="1" smtClean="0"/>
                <a:t>sigmoid</a:t>
              </a:r>
              <a:r>
                <a:rPr lang="fr-FR" b="1" dirty="0" smtClean="0"/>
                <a:t> </a:t>
              </a:r>
              <a:r>
                <a:rPr lang="fr-FR" b="1" dirty="0" err="1" smtClean="0"/>
                <a:t>function</a:t>
              </a:r>
              <a:endParaRPr lang="en-US" b="1" dirty="0"/>
            </a:p>
          </p:txBody>
        </p:sp>
      </p:grpSp>
      <p:sp>
        <p:nvSpPr>
          <p:cNvPr id="1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Probability</a:t>
            </a:r>
            <a:r>
              <a:rPr lang="fr-FR" dirty="0" smtClean="0"/>
              <a:t> to </a:t>
            </a:r>
            <a:r>
              <a:rPr lang="fr-FR" dirty="0" err="1" smtClean="0"/>
              <a:t>belong</a:t>
            </a:r>
            <a:r>
              <a:rPr lang="fr-FR" dirty="0" smtClean="0"/>
              <a:t> to a class</a:t>
            </a:r>
            <a:endParaRPr lang="en-US" dirty="0"/>
          </a:p>
        </p:txBody>
      </p:sp>
      <p:grpSp>
        <p:nvGrpSpPr>
          <p:cNvPr id="17" name="Groupe 16"/>
          <p:cNvGrpSpPr/>
          <p:nvPr/>
        </p:nvGrpSpPr>
        <p:grpSpPr>
          <a:xfrm>
            <a:off x="2822104" y="3124032"/>
            <a:ext cx="1029816" cy="1247917"/>
            <a:chOff x="755576" y="1340768"/>
            <a:chExt cx="1440160" cy="2228521"/>
          </a:xfrm>
        </p:grpSpPr>
        <p:sp>
          <p:nvSpPr>
            <p:cNvPr id="18" name="Ellipse 17"/>
            <p:cNvSpPr/>
            <p:nvPr/>
          </p:nvSpPr>
          <p:spPr>
            <a:xfrm>
              <a:off x="827584" y="1700808"/>
              <a:ext cx="144016" cy="1440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37775" y="3209377"/>
              <a:ext cx="144016" cy="1440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Ellipse 19"/>
            <p:cNvSpPr/>
            <p:nvPr/>
          </p:nvSpPr>
          <p:spPr>
            <a:xfrm>
              <a:off x="1423004" y="1904629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Ellipse 20"/>
            <p:cNvSpPr/>
            <p:nvPr/>
          </p:nvSpPr>
          <p:spPr>
            <a:xfrm>
              <a:off x="855617" y="2158008"/>
              <a:ext cx="144016" cy="1440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Ellipse 21"/>
            <p:cNvSpPr/>
            <p:nvPr/>
          </p:nvSpPr>
          <p:spPr>
            <a:xfrm>
              <a:off x="1405886" y="2523391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Ellipse 22"/>
            <p:cNvSpPr/>
            <p:nvPr/>
          </p:nvSpPr>
          <p:spPr>
            <a:xfrm>
              <a:off x="1907704" y="2302024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Ellipse 23"/>
            <p:cNvSpPr/>
            <p:nvPr/>
          </p:nvSpPr>
          <p:spPr>
            <a:xfrm>
              <a:off x="755576" y="2564904"/>
              <a:ext cx="144016" cy="1440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Ellipse 24"/>
            <p:cNvSpPr/>
            <p:nvPr/>
          </p:nvSpPr>
          <p:spPr>
            <a:xfrm>
              <a:off x="986219" y="2573288"/>
              <a:ext cx="144016" cy="1440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Ellipse 25"/>
            <p:cNvSpPr/>
            <p:nvPr/>
          </p:nvSpPr>
          <p:spPr>
            <a:xfrm>
              <a:off x="2051720" y="2771538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Ellipse 26"/>
            <p:cNvSpPr/>
            <p:nvPr/>
          </p:nvSpPr>
          <p:spPr>
            <a:xfrm>
              <a:off x="1766404" y="2013992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Connecteur droit 27"/>
            <p:cNvCxnSpPr/>
            <p:nvPr/>
          </p:nvCxnSpPr>
          <p:spPr>
            <a:xfrm>
              <a:off x="1058227" y="1340768"/>
              <a:ext cx="491675" cy="22285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269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e 23"/>
          <p:cNvGrpSpPr/>
          <p:nvPr/>
        </p:nvGrpSpPr>
        <p:grpSpPr>
          <a:xfrm>
            <a:off x="323528" y="1413046"/>
            <a:ext cx="8280920" cy="3246936"/>
            <a:chOff x="251520" y="1131590"/>
            <a:chExt cx="8280920" cy="3246936"/>
          </a:xfrm>
        </p:grpSpPr>
        <p:grpSp>
          <p:nvGrpSpPr>
            <p:cNvPr id="7" name="Groupe 6"/>
            <p:cNvGrpSpPr/>
            <p:nvPr/>
          </p:nvGrpSpPr>
          <p:grpSpPr>
            <a:xfrm>
              <a:off x="251520" y="1131590"/>
              <a:ext cx="8280920" cy="2160240"/>
              <a:chOff x="251520" y="1131590"/>
              <a:chExt cx="8280920" cy="2160240"/>
            </a:xfrm>
          </p:grpSpPr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520" y="1131590"/>
                <a:ext cx="8210550" cy="2105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Rectangle 5"/>
              <p:cNvSpPr/>
              <p:nvPr/>
            </p:nvSpPr>
            <p:spPr>
              <a:xfrm>
                <a:off x="1547664" y="2165991"/>
                <a:ext cx="936104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123728" y="2931790"/>
                <a:ext cx="3168352" cy="996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3707904" y="2823850"/>
                <a:ext cx="4824536" cy="4679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483768" y="1999920"/>
                <a:ext cx="2160240" cy="2090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475656" y="2643758"/>
                <a:ext cx="360040" cy="2551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ZoneTexte 11"/>
            <p:cNvSpPr txBox="1"/>
            <p:nvPr/>
          </p:nvSpPr>
          <p:spPr>
            <a:xfrm>
              <a:off x="5004048" y="2994506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If y=0</a:t>
              </a:r>
              <a:endParaRPr lang="en-US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339752" y="2996436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If y=1</a:t>
              </a:r>
              <a:endParaRPr lang="en-US" dirty="0"/>
            </a:p>
          </p:txBody>
        </p:sp>
        <p:grpSp>
          <p:nvGrpSpPr>
            <p:cNvPr id="21" name="Groupe 20"/>
            <p:cNvGrpSpPr/>
            <p:nvPr/>
          </p:nvGrpSpPr>
          <p:grpSpPr>
            <a:xfrm>
              <a:off x="2981071" y="2353010"/>
              <a:ext cx="2952329" cy="2025516"/>
              <a:chOff x="2915816" y="3075806"/>
              <a:chExt cx="2952329" cy="2025516"/>
            </a:xfrm>
          </p:grpSpPr>
          <p:sp>
            <p:nvSpPr>
              <p:cNvPr id="18" name="Arc 17"/>
              <p:cNvSpPr/>
              <p:nvPr/>
            </p:nvSpPr>
            <p:spPr>
              <a:xfrm rot="10800000">
                <a:off x="3059833" y="3075806"/>
                <a:ext cx="2808312" cy="1545025"/>
              </a:xfrm>
              <a:prstGeom prst="arc">
                <a:avLst>
                  <a:gd name="adj1" fmla="val 16049727"/>
                  <a:gd name="adj2" fmla="val 0"/>
                </a:avLst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2915816" y="3651870"/>
                <a:ext cx="1849858" cy="1449452"/>
                <a:chOff x="2915816" y="3651870"/>
                <a:chExt cx="1849858" cy="1449452"/>
              </a:xfrm>
            </p:grpSpPr>
            <p:cxnSp>
              <p:nvCxnSpPr>
                <p:cNvPr id="14" name="Connecteur droit avec flèche 13"/>
                <p:cNvCxnSpPr/>
                <p:nvPr/>
              </p:nvCxnSpPr>
              <p:spPr>
                <a:xfrm flipV="1">
                  <a:off x="3059832" y="3651870"/>
                  <a:ext cx="0" cy="100618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necteur droit avec flèche 16"/>
                <p:cNvCxnSpPr/>
                <p:nvPr/>
              </p:nvCxnSpPr>
              <p:spPr>
                <a:xfrm>
                  <a:off x="3059832" y="4658052"/>
                  <a:ext cx="158417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ZoneTexte 18"/>
                <p:cNvSpPr txBox="1"/>
                <p:nvPr/>
              </p:nvSpPr>
              <p:spPr>
                <a:xfrm>
                  <a:off x="2915816" y="4659982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0</a:t>
                  </a:r>
                  <a:endParaRPr lang="en-US" dirty="0"/>
                </a:p>
              </p:txBody>
            </p:sp>
            <p:sp>
              <p:nvSpPr>
                <p:cNvPr id="22" name="ZoneTexte 21"/>
                <p:cNvSpPr txBox="1"/>
                <p:nvPr/>
              </p:nvSpPr>
              <p:spPr>
                <a:xfrm>
                  <a:off x="4463988" y="473199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1</a:t>
                  </a:r>
                  <a:endParaRPr lang="en-US" dirty="0"/>
                </a:p>
              </p:txBody>
            </p:sp>
            <p:sp>
              <p:nvSpPr>
                <p:cNvPr id="23" name="ZoneTexte 22"/>
                <p:cNvSpPr txBox="1"/>
                <p:nvPr/>
              </p:nvSpPr>
              <p:spPr>
                <a:xfrm>
                  <a:off x="3563888" y="4722316"/>
                  <a:ext cx="5469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h(x)</a:t>
                  </a:r>
                  <a:endParaRPr lang="en-US" dirty="0"/>
                </a:p>
              </p:txBody>
            </p:sp>
          </p:grpSp>
        </p:grpSp>
        <p:grpSp>
          <p:nvGrpSpPr>
            <p:cNvPr id="26" name="Groupe 25"/>
            <p:cNvGrpSpPr/>
            <p:nvPr/>
          </p:nvGrpSpPr>
          <p:grpSpPr>
            <a:xfrm>
              <a:off x="4860033" y="2353010"/>
              <a:ext cx="3075625" cy="2025516"/>
              <a:chOff x="1690049" y="3075806"/>
              <a:chExt cx="3075625" cy="2025516"/>
            </a:xfrm>
          </p:grpSpPr>
          <p:sp>
            <p:nvSpPr>
              <p:cNvPr id="27" name="Arc 26"/>
              <p:cNvSpPr/>
              <p:nvPr/>
            </p:nvSpPr>
            <p:spPr>
              <a:xfrm rot="10800000" flipH="1">
                <a:off x="1690049" y="3075806"/>
                <a:ext cx="2808312" cy="1545025"/>
              </a:xfrm>
              <a:prstGeom prst="arc">
                <a:avLst>
                  <a:gd name="adj1" fmla="val 16049727"/>
                  <a:gd name="adj2" fmla="val 0"/>
                </a:avLst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e 27"/>
              <p:cNvGrpSpPr/>
              <p:nvPr/>
            </p:nvGrpSpPr>
            <p:grpSpPr>
              <a:xfrm>
                <a:off x="2915816" y="3651870"/>
                <a:ext cx="1849858" cy="1449452"/>
                <a:chOff x="2915816" y="3651870"/>
                <a:chExt cx="1849858" cy="1449452"/>
              </a:xfrm>
            </p:grpSpPr>
            <p:cxnSp>
              <p:nvCxnSpPr>
                <p:cNvPr id="29" name="Connecteur droit avec flèche 28"/>
                <p:cNvCxnSpPr/>
                <p:nvPr/>
              </p:nvCxnSpPr>
              <p:spPr>
                <a:xfrm flipV="1">
                  <a:off x="3059832" y="3651870"/>
                  <a:ext cx="0" cy="100618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eur droit avec flèche 29"/>
                <p:cNvCxnSpPr/>
                <p:nvPr/>
              </p:nvCxnSpPr>
              <p:spPr>
                <a:xfrm>
                  <a:off x="3059832" y="4658052"/>
                  <a:ext cx="158417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ZoneTexte 30"/>
                <p:cNvSpPr txBox="1"/>
                <p:nvPr/>
              </p:nvSpPr>
              <p:spPr>
                <a:xfrm>
                  <a:off x="2915816" y="4659982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0</a:t>
                  </a:r>
                  <a:endParaRPr lang="en-US" dirty="0"/>
                </a:p>
              </p:txBody>
            </p:sp>
            <p:sp>
              <p:nvSpPr>
                <p:cNvPr id="32" name="ZoneTexte 31"/>
                <p:cNvSpPr txBox="1"/>
                <p:nvPr/>
              </p:nvSpPr>
              <p:spPr>
                <a:xfrm>
                  <a:off x="4463988" y="473199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1</a:t>
                  </a:r>
                  <a:endParaRPr lang="en-US" dirty="0"/>
                </a:p>
              </p:txBody>
            </p:sp>
            <p:sp>
              <p:nvSpPr>
                <p:cNvPr id="33" name="ZoneTexte 32"/>
                <p:cNvSpPr txBox="1"/>
                <p:nvPr/>
              </p:nvSpPr>
              <p:spPr>
                <a:xfrm>
                  <a:off x="3563888" y="4722316"/>
                  <a:ext cx="5469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h(x)</a:t>
                  </a:r>
                  <a:endParaRPr lang="en-US" dirty="0"/>
                </a:p>
              </p:txBody>
            </p:sp>
          </p:grpSp>
        </p:grpSp>
      </p:grpSp>
      <p:sp>
        <p:nvSpPr>
          <p:cNvPr id="3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Calculate</a:t>
            </a:r>
            <a:r>
              <a:rPr lang="fr-FR" dirty="0" smtClean="0"/>
              <a:t> the </a:t>
            </a:r>
            <a:r>
              <a:rPr lang="fr-FR" dirty="0" err="1" smtClean="0"/>
              <a:t>cost</a:t>
            </a:r>
            <a:r>
              <a:rPr lang="fr-FR" dirty="0" smtClean="0"/>
              <a:t> / </a:t>
            </a:r>
            <a:r>
              <a:rPr lang="fr-FR" dirty="0" err="1" smtClean="0"/>
              <a:t>error</a:t>
            </a:r>
            <a:endParaRPr lang="en-US" dirty="0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6"/>
          <a:stretch/>
        </p:blipFill>
        <p:spPr bwMode="auto">
          <a:xfrm>
            <a:off x="6989615" y="1269030"/>
            <a:ext cx="1501475" cy="929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ZoneTexte 24"/>
          <p:cNvSpPr txBox="1"/>
          <p:nvPr/>
        </p:nvSpPr>
        <p:spPr>
          <a:xfrm>
            <a:off x="6660232" y="141304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</a:t>
            </a:r>
            <a:r>
              <a:rPr lang="fr-FR" dirty="0" smtClean="0"/>
              <a:t>(x)=</a:t>
            </a:r>
            <a:endParaRPr lang="en-US" dirty="0"/>
          </a:p>
        </p:txBody>
      </p:sp>
      <p:sp>
        <p:nvSpPr>
          <p:cNvPr id="35" name="ZoneTexte 34"/>
          <p:cNvSpPr txBox="1"/>
          <p:nvPr/>
        </p:nvSpPr>
        <p:spPr>
          <a:xfrm>
            <a:off x="5012741" y="1084364"/>
            <a:ext cx="11450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err="1" smtClean="0"/>
              <a:t>prediction</a:t>
            </a:r>
            <a:endParaRPr lang="en-US" dirty="0"/>
          </a:p>
        </p:txBody>
      </p:sp>
      <p:cxnSp>
        <p:nvCxnSpPr>
          <p:cNvPr id="38" name="Connecteur droit avec flèche 37"/>
          <p:cNvCxnSpPr>
            <a:stCxn id="35" idx="2"/>
          </p:cNvCxnSpPr>
          <p:nvPr/>
        </p:nvCxnSpPr>
        <p:spPr>
          <a:xfrm flipH="1">
            <a:off x="3701151" y="1453696"/>
            <a:ext cx="1884119" cy="4583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5076056" y="1912044"/>
            <a:ext cx="6623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err="1"/>
              <a:t>t</a:t>
            </a:r>
            <a:r>
              <a:rPr lang="fr-FR" dirty="0" err="1" smtClean="0"/>
              <a:t>ruth</a:t>
            </a:r>
            <a:endParaRPr lang="en-US" dirty="0"/>
          </a:p>
        </p:txBody>
      </p:sp>
      <p:cxnSp>
        <p:nvCxnSpPr>
          <p:cNvPr id="40" name="Connecteur droit avec flèche 39"/>
          <p:cNvCxnSpPr>
            <a:stCxn id="41" idx="1"/>
          </p:cNvCxnSpPr>
          <p:nvPr/>
        </p:nvCxnSpPr>
        <p:spPr>
          <a:xfrm flipH="1">
            <a:off x="4837270" y="2096710"/>
            <a:ext cx="23878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5585270" y="1453696"/>
            <a:ext cx="1002954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35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21296" y="195486"/>
            <a:ext cx="6707088" cy="857250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Parameters</a:t>
            </a:r>
            <a:r>
              <a:rPr lang="fr-FR" dirty="0" smtClean="0"/>
              <a:t>’ updates </a:t>
            </a:r>
            <a:r>
              <a:rPr lang="fr-FR" dirty="0" err="1" smtClean="0"/>
              <a:t>with</a:t>
            </a:r>
            <a:r>
              <a:rPr lang="fr-FR" dirty="0" smtClean="0"/>
              <a:t> gradient </a:t>
            </a:r>
            <a:r>
              <a:rPr lang="fr-FR" dirty="0" err="1" smtClean="0"/>
              <a:t>descent</a:t>
            </a:r>
            <a:endParaRPr lang="en-US" dirty="0"/>
          </a:p>
        </p:txBody>
      </p:sp>
      <p:grpSp>
        <p:nvGrpSpPr>
          <p:cNvPr id="7" name="Groupe 6"/>
          <p:cNvGrpSpPr/>
          <p:nvPr/>
        </p:nvGrpSpPr>
        <p:grpSpPr>
          <a:xfrm>
            <a:off x="2509937" y="2139702"/>
            <a:ext cx="4335471" cy="2589634"/>
            <a:chOff x="2339752" y="1923678"/>
            <a:chExt cx="4335471" cy="258963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2139702"/>
              <a:ext cx="4335471" cy="2373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5292080" y="1923678"/>
              <a:ext cx="432048" cy="1224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555776" y="3326506"/>
              <a:ext cx="576064" cy="414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267744" y="1500301"/>
            <a:ext cx="4320480" cy="855427"/>
            <a:chOff x="2267744" y="1491630"/>
            <a:chExt cx="4320480" cy="855427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6" t="15963" r="46092" b="50000"/>
            <a:stretch/>
          </p:blipFill>
          <p:spPr bwMode="auto">
            <a:xfrm>
              <a:off x="2267744" y="1491630"/>
              <a:ext cx="4094738" cy="716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101604" y="2139702"/>
              <a:ext cx="2486620" cy="2073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ZoneTexte 10"/>
          <p:cNvSpPr txBox="1"/>
          <p:nvPr/>
        </p:nvSpPr>
        <p:spPr>
          <a:xfrm>
            <a:off x="251522" y="1635646"/>
            <a:ext cx="184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the </a:t>
            </a:r>
            <a:r>
              <a:rPr lang="fr-FR" dirty="0" err="1" smtClean="0"/>
              <a:t>cost</a:t>
            </a:r>
            <a:endParaRPr lang="en-US" dirty="0"/>
          </a:p>
        </p:txBody>
      </p:sp>
      <p:grpSp>
        <p:nvGrpSpPr>
          <p:cNvPr id="19" name="Groupe 18"/>
          <p:cNvGrpSpPr/>
          <p:nvPr/>
        </p:nvGrpSpPr>
        <p:grpSpPr>
          <a:xfrm>
            <a:off x="4375298" y="3939902"/>
            <a:ext cx="1420838" cy="928058"/>
            <a:chOff x="4514865" y="4173264"/>
            <a:chExt cx="1420838" cy="928058"/>
          </a:xfrm>
        </p:grpSpPr>
        <p:sp>
          <p:nvSpPr>
            <p:cNvPr id="15" name="ZoneTexte 14"/>
            <p:cNvSpPr txBox="1"/>
            <p:nvPr/>
          </p:nvSpPr>
          <p:spPr>
            <a:xfrm>
              <a:off x="4514865" y="4731990"/>
              <a:ext cx="142083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Learning rate</a:t>
              </a:r>
              <a:endParaRPr lang="en-US" dirty="0"/>
            </a:p>
          </p:txBody>
        </p:sp>
        <p:cxnSp>
          <p:nvCxnSpPr>
            <p:cNvPr id="18" name="Connecteur droit avec flèche 17"/>
            <p:cNvCxnSpPr>
              <a:stCxn id="15" idx="0"/>
            </p:cNvCxnSpPr>
            <p:nvPr/>
          </p:nvCxnSpPr>
          <p:spPr>
            <a:xfrm flipV="1">
              <a:off x="5225284" y="4173264"/>
              <a:ext cx="0" cy="55872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e 21"/>
          <p:cNvGrpSpPr/>
          <p:nvPr/>
        </p:nvGrpSpPr>
        <p:grpSpPr>
          <a:xfrm>
            <a:off x="5894313" y="2698232"/>
            <a:ext cx="2179379" cy="589790"/>
            <a:chOff x="4046692" y="4731793"/>
            <a:chExt cx="2179379" cy="589790"/>
          </a:xfrm>
        </p:grpSpPr>
        <p:sp>
          <p:nvSpPr>
            <p:cNvPr id="23" name="ZoneTexte 22"/>
            <p:cNvSpPr txBox="1"/>
            <p:nvPr/>
          </p:nvSpPr>
          <p:spPr>
            <a:xfrm>
              <a:off x="4046692" y="4731793"/>
              <a:ext cx="21793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Derivative</a:t>
              </a:r>
              <a:r>
                <a:rPr lang="fr-FR" dirty="0" smtClean="0"/>
                <a:t> of the </a:t>
              </a:r>
              <a:r>
                <a:rPr lang="fr-FR" dirty="0" err="1" smtClean="0"/>
                <a:t>cost</a:t>
              </a:r>
              <a:endParaRPr lang="en-US" dirty="0"/>
            </a:p>
          </p:txBody>
        </p:sp>
        <p:cxnSp>
          <p:nvCxnSpPr>
            <p:cNvPr id="24" name="Connecteur droit avec flèche 23"/>
            <p:cNvCxnSpPr>
              <a:stCxn id="23" idx="2"/>
            </p:cNvCxnSpPr>
            <p:nvPr/>
          </p:nvCxnSpPr>
          <p:spPr>
            <a:xfrm flipH="1">
              <a:off x="4416458" y="5101125"/>
              <a:ext cx="719924" cy="22045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e 26"/>
          <p:cNvGrpSpPr/>
          <p:nvPr/>
        </p:nvGrpSpPr>
        <p:grpSpPr>
          <a:xfrm>
            <a:off x="1017712" y="3399808"/>
            <a:ext cx="2167708" cy="646331"/>
            <a:chOff x="4644587" y="4408824"/>
            <a:chExt cx="2167708" cy="646331"/>
          </a:xfrm>
        </p:grpSpPr>
        <p:sp>
          <p:nvSpPr>
            <p:cNvPr id="28" name="ZoneTexte 27"/>
            <p:cNvSpPr txBox="1"/>
            <p:nvPr/>
          </p:nvSpPr>
          <p:spPr>
            <a:xfrm>
              <a:off x="4644587" y="4408824"/>
              <a:ext cx="1359924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err="1" smtClean="0"/>
                <a:t>Parameters</a:t>
              </a:r>
              <a:r>
                <a:rPr lang="fr-FR" dirty="0" smtClean="0"/>
                <a:t>’ </a:t>
              </a:r>
            </a:p>
            <a:p>
              <a:pPr algn="ctr"/>
              <a:r>
                <a:rPr lang="fr-FR" dirty="0" smtClean="0"/>
                <a:t>updates</a:t>
              </a:r>
              <a:endParaRPr lang="en-US" dirty="0"/>
            </a:p>
          </p:txBody>
        </p:sp>
        <p:cxnSp>
          <p:nvCxnSpPr>
            <p:cNvPr id="29" name="Connecteur droit avec flèche 28"/>
            <p:cNvCxnSpPr>
              <a:stCxn id="28" idx="3"/>
            </p:cNvCxnSpPr>
            <p:nvPr/>
          </p:nvCxnSpPr>
          <p:spPr>
            <a:xfrm flipV="1">
              <a:off x="6004511" y="4731989"/>
              <a:ext cx="807784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6302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Optimisation of the </a:t>
            </a:r>
            <a:r>
              <a:rPr lang="fr-FR" dirty="0" err="1" smtClean="0"/>
              <a:t>cost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50" y="1665452"/>
            <a:ext cx="3548732" cy="2490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"/>
          <a:stretch/>
        </p:blipFill>
        <p:spPr bwMode="auto">
          <a:xfrm>
            <a:off x="4860032" y="1827432"/>
            <a:ext cx="3528392" cy="232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724128" y="4754706"/>
            <a:ext cx="334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Figures </a:t>
            </a:r>
            <a:r>
              <a:rPr lang="fr-FR" dirty="0" err="1" smtClean="0"/>
              <a:t>from</a:t>
            </a:r>
            <a:r>
              <a:rPr lang="fr-FR" dirty="0" smtClean="0"/>
              <a:t> Andrew </a:t>
            </a:r>
            <a:r>
              <a:rPr lang="fr-FR" dirty="0" err="1" smtClean="0"/>
              <a:t>Ng</a:t>
            </a:r>
            <a:r>
              <a:rPr lang="fr-FR" dirty="0" smtClean="0"/>
              <a:t> Coursera</a:t>
            </a:r>
            <a:endParaRPr lang="en-US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1475656" y="4155926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969434" y="4227934"/>
            <a:ext cx="1946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Updates </a:t>
            </a:r>
            <a:r>
              <a:rPr lang="fr-FR" dirty="0" err="1" smtClean="0"/>
              <a:t>with</a:t>
            </a:r>
            <a:r>
              <a:rPr lang="fr-FR" dirty="0" smtClean="0"/>
              <a:t> gradient </a:t>
            </a:r>
            <a:r>
              <a:rPr lang="fr-FR" dirty="0" err="1" smtClean="0"/>
              <a:t>descent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6660232" y="4011910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?</a:t>
            </a:r>
            <a:endParaRPr lang="en-US" sz="2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2411760" y="2646916"/>
            <a:ext cx="9178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Best fit!</a:t>
            </a:r>
            <a:endParaRPr lang="en-US" dirty="0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2870700" y="3016248"/>
            <a:ext cx="0" cy="2755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861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90502" y="1188294"/>
            <a:ext cx="556299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4000" dirty="0" smtClean="0">
                <a:solidFill>
                  <a:prstClr val="white"/>
                </a:solidFill>
              </a:rPr>
              <a:t>Etes vous sûr que les futurs exemples seront bien prédits?</a:t>
            </a:r>
            <a:endParaRPr lang="en-US" sz="4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265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0" t="12360" r="36551" b="14327"/>
          <a:stretch/>
        </p:blipFill>
        <p:spPr bwMode="auto">
          <a:xfrm>
            <a:off x="3015956" y="1187337"/>
            <a:ext cx="4353250" cy="3455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691680" y="-20538"/>
            <a:ext cx="56073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Machine </a:t>
            </a:r>
            <a:r>
              <a:rPr lang="fr-FR" sz="4000" dirty="0" err="1"/>
              <a:t>learning</a:t>
            </a:r>
            <a:r>
              <a:rPr lang="fr-FR" sz="4000" dirty="0"/>
              <a:t> </a:t>
            </a:r>
            <a:r>
              <a:rPr lang="fr-FR" sz="4000" dirty="0" err="1"/>
              <a:t>is</a:t>
            </a:r>
            <a:r>
              <a:rPr lang="fr-FR" sz="4000" dirty="0"/>
              <a:t> </a:t>
            </a:r>
            <a:r>
              <a:rPr lang="fr-FR" sz="4000" dirty="0" smtClean="0"/>
              <a:t>real: Go </a:t>
            </a:r>
            <a:r>
              <a:rPr lang="fr-FR" sz="4000" dirty="0" smtClean="0">
                <a:sym typeface="Wingdings" panose="05000000000000000000" pitchFamily="2" charset="2"/>
              </a:rPr>
              <a:t> </a:t>
            </a:r>
            <a:r>
              <a:rPr lang="fr-FR" sz="4000" dirty="0" smtClean="0"/>
              <a:t>Doc</a:t>
            </a:r>
            <a:endParaRPr lang="en-US" sz="4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797" y="2196468"/>
            <a:ext cx="1589691" cy="2352739"/>
          </a:xfrm>
          <a:prstGeom prst="rect">
            <a:avLst/>
          </a:prstGeom>
          <a:ln w="76200">
            <a:solidFill>
              <a:srgbClr val="D349AF"/>
            </a:solidFill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29"/>
          <a:stretch/>
        </p:blipFill>
        <p:spPr bwMode="auto">
          <a:xfrm>
            <a:off x="107504" y="1312989"/>
            <a:ext cx="2880320" cy="3298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825195" y="909176"/>
            <a:ext cx="70724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dirty="0" smtClean="0"/>
              <a:t>?</a:t>
            </a:r>
            <a:endParaRPr lang="en-US" sz="8800" dirty="0"/>
          </a:p>
        </p:txBody>
      </p:sp>
      <p:sp>
        <p:nvSpPr>
          <p:cNvPr id="3" name="ZoneTexte 2"/>
          <p:cNvSpPr txBox="1"/>
          <p:nvPr/>
        </p:nvSpPr>
        <p:spPr>
          <a:xfrm>
            <a:off x="7347814" y="4593450"/>
            <a:ext cx="1643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/>
              <a:t>Christophe </a:t>
            </a:r>
            <a:r>
              <a:rPr lang="fr-FR" sz="1400" dirty="0" err="1" smtClean="0"/>
              <a:t>Massard</a:t>
            </a:r>
            <a:endParaRPr lang="fr-FR" sz="1400" dirty="0" smtClean="0"/>
          </a:p>
          <a:p>
            <a:pPr algn="ctr"/>
            <a:r>
              <a:rPr lang="fr-FR" sz="1400" dirty="0" smtClean="0"/>
              <a:t>Head DITEP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154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Généralisation du modèle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9" b="62"/>
          <a:stretch/>
        </p:blipFill>
        <p:spPr bwMode="auto">
          <a:xfrm>
            <a:off x="0" y="1601906"/>
            <a:ext cx="9144000" cy="3541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ouble flèche horizontale 3"/>
          <p:cNvSpPr/>
          <p:nvPr/>
        </p:nvSpPr>
        <p:spPr>
          <a:xfrm>
            <a:off x="467544" y="915566"/>
            <a:ext cx="8280920" cy="50405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755576" y="982928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Biais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7596336" y="97828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Variance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902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" name="Groupe 2047"/>
          <p:cNvGrpSpPr/>
          <p:nvPr/>
        </p:nvGrpSpPr>
        <p:grpSpPr>
          <a:xfrm>
            <a:off x="2622578" y="1203599"/>
            <a:ext cx="4211691" cy="2553750"/>
            <a:chOff x="2016493" y="1347614"/>
            <a:chExt cx="5216232" cy="322897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34" t="13869" r="36833" b="49907"/>
            <a:stretch/>
          </p:blipFill>
          <p:spPr bwMode="auto">
            <a:xfrm>
              <a:off x="2016493" y="1347614"/>
              <a:ext cx="5216232" cy="3228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Croix 1"/>
            <p:cNvSpPr/>
            <p:nvPr/>
          </p:nvSpPr>
          <p:spPr>
            <a:xfrm rot="2668096">
              <a:off x="5201879" y="1899712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6" name="Croix 5"/>
            <p:cNvSpPr/>
            <p:nvPr/>
          </p:nvSpPr>
          <p:spPr>
            <a:xfrm rot="2668096">
              <a:off x="4985855" y="2043728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7" name="Croix 6"/>
            <p:cNvSpPr/>
            <p:nvPr/>
          </p:nvSpPr>
          <p:spPr>
            <a:xfrm rot="2668096">
              <a:off x="5506679" y="1755696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8" name="Croix 7"/>
            <p:cNvSpPr/>
            <p:nvPr/>
          </p:nvSpPr>
          <p:spPr>
            <a:xfrm rot="2668096">
              <a:off x="5659079" y="1976787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10" name="Croix 9"/>
            <p:cNvSpPr/>
            <p:nvPr/>
          </p:nvSpPr>
          <p:spPr>
            <a:xfrm rot="2668096">
              <a:off x="4985855" y="1760763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11" name="Croix 10"/>
            <p:cNvSpPr/>
            <p:nvPr/>
          </p:nvSpPr>
          <p:spPr>
            <a:xfrm rot="2668096">
              <a:off x="4764783" y="1971720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12" name="Croix 11"/>
            <p:cNvSpPr/>
            <p:nvPr/>
          </p:nvSpPr>
          <p:spPr>
            <a:xfrm rot="2668096">
              <a:off x="4620767" y="1904779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13" name="Croix 12"/>
            <p:cNvSpPr/>
            <p:nvPr/>
          </p:nvSpPr>
          <p:spPr>
            <a:xfrm rot="2668096">
              <a:off x="4409791" y="1899712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14" name="Croix 13"/>
            <p:cNvSpPr/>
            <p:nvPr/>
          </p:nvSpPr>
          <p:spPr>
            <a:xfrm rot="2668096">
              <a:off x="4198815" y="2043728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15" name="Croix 14"/>
            <p:cNvSpPr/>
            <p:nvPr/>
          </p:nvSpPr>
          <p:spPr>
            <a:xfrm rot="2668096">
              <a:off x="4044703" y="2187744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16" name="Croix 15"/>
            <p:cNvSpPr/>
            <p:nvPr/>
          </p:nvSpPr>
          <p:spPr>
            <a:xfrm rot="2668096">
              <a:off x="3890591" y="2048795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17" name="Croix 16"/>
            <p:cNvSpPr/>
            <p:nvPr/>
          </p:nvSpPr>
          <p:spPr>
            <a:xfrm rot="2668096">
              <a:off x="3736479" y="1971720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18" name="Croix 17"/>
            <p:cNvSpPr/>
            <p:nvPr/>
          </p:nvSpPr>
          <p:spPr>
            <a:xfrm rot="2668096">
              <a:off x="3582367" y="2115736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19" name="Croix 18"/>
            <p:cNvSpPr/>
            <p:nvPr/>
          </p:nvSpPr>
          <p:spPr>
            <a:xfrm rot="2668096">
              <a:off x="3428255" y="2331760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0" name="Croix 19"/>
            <p:cNvSpPr/>
            <p:nvPr/>
          </p:nvSpPr>
          <p:spPr>
            <a:xfrm rot="2668096">
              <a:off x="3274143" y="2619792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1" name="Croix 20"/>
            <p:cNvSpPr/>
            <p:nvPr/>
          </p:nvSpPr>
          <p:spPr>
            <a:xfrm rot="2668096">
              <a:off x="3396631" y="2552851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2" name="Croix 21"/>
            <p:cNvSpPr/>
            <p:nvPr/>
          </p:nvSpPr>
          <p:spPr>
            <a:xfrm rot="2668096">
              <a:off x="3519119" y="2485910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3" name="Croix 22"/>
            <p:cNvSpPr/>
            <p:nvPr/>
          </p:nvSpPr>
          <p:spPr>
            <a:xfrm rot="2668096">
              <a:off x="3641607" y="2691800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4" name="Croix 23"/>
            <p:cNvSpPr/>
            <p:nvPr/>
          </p:nvSpPr>
          <p:spPr>
            <a:xfrm rot="2668096">
              <a:off x="3401679" y="2840883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5" name="Croix 24"/>
            <p:cNvSpPr/>
            <p:nvPr/>
          </p:nvSpPr>
          <p:spPr>
            <a:xfrm rot="2668096">
              <a:off x="2887232" y="2989966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6" name="Croix 25"/>
            <p:cNvSpPr/>
            <p:nvPr/>
          </p:nvSpPr>
          <p:spPr>
            <a:xfrm rot="2668096">
              <a:off x="2892575" y="2840883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7" name="Croix 26"/>
            <p:cNvSpPr/>
            <p:nvPr/>
          </p:nvSpPr>
          <p:spPr>
            <a:xfrm rot="2668096">
              <a:off x="3036591" y="2691800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8" name="Croix 27"/>
            <p:cNvSpPr/>
            <p:nvPr/>
          </p:nvSpPr>
          <p:spPr>
            <a:xfrm rot="2668096">
              <a:off x="3113647" y="3051840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9" name="Croix 28"/>
            <p:cNvSpPr/>
            <p:nvPr/>
          </p:nvSpPr>
          <p:spPr>
            <a:xfrm rot="2668096">
              <a:off x="2969631" y="3411880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0" name="Croix 29"/>
            <p:cNvSpPr/>
            <p:nvPr/>
          </p:nvSpPr>
          <p:spPr>
            <a:xfrm rot="2668096">
              <a:off x="2892575" y="3272931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1" name="Croix 30"/>
            <p:cNvSpPr/>
            <p:nvPr/>
          </p:nvSpPr>
          <p:spPr>
            <a:xfrm rot="2668096">
              <a:off x="2964583" y="3267864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2" name="Croix 31"/>
            <p:cNvSpPr/>
            <p:nvPr/>
          </p:nvSpPr>
          <p:spPr>
            <a:xfrm rot="2668096">
              <a:off x="2825615" y="3771920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3" name="Croix 32"/>
            <p:cNvSpPr/>
            <p:nvPr/>
          </p:nvSpPr>
          <p:spPr>
            <a:xfrm rot="2668096">
              <a:off x="2820567" y="3488955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4" name="Croix 33"/>
            <p:cNvSpPr/>
            <p:nvPr/>
          </p:nvSpPr>
          <p:spPr>
            <a:xfrm rot="2668096">
              <a:off x="5916911" y="1616747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5" name="Croix 34"/>
            <p:cNvSpPr/>
            <p:nvPr/>
          </p:nvSpPr>
          <p:spPr>
            <a:xfrm rot="2668096">
              <a:off x="6281999" y="1827704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6" name="Croix 35"/>
            <p:cNvSpPr/>
            <p:nvPr/>
          </p:nvSpPr>
          <p:spPr>
            <a:xfrm rot="2668096">
              <a:off x="5489911" y="1976787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7" name="Croix 36"/>
            <p:cNvSpPr/>
            <p:nvPr/>
          </p:nvSpPr>
          <p:spPr>
            <a:xfrm rot="2668096">
              <a:off x="4697823" y="2125870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</p:grpSp>
      <p:sp>
        <p:nvSpPr>
          <p:cNvPr id="4" name="ZoneTexte 3"/>
          <p:cNvSpPr txBox="1"/>
          <p:nvPr/>
        </p:nvSpPr>
        <p:spPr>
          <a:xfrm>
            <a:off x="1150219" y="249493"/>
            <a:ext cx="6878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600" dirty="0" smtClean="0"/>
              <a:t>The </a:t>
            </a:r>
            <a:r>
              <a:rPr lang="fr-FR" sz="3600" dirty="0" err="1" smtClean="0"/>
              <a:t>problem</a:t>
            </a:r>
            <a:r>
              <a:rPr lang="fr-FR" sz="3600" dirty="0" smtClean="0"/>
              <a:t> of </a:t>
            </a:r>
            <a:r>
              <a:rPr lang="fr-FR" sz="3600" dirty="0" err="1" smtClean="0"/>
              <a:t>overfitting</a:t>
            </a:r>
            <a:endParaRPr lang="fr-FR" sz="3600" dirty="0" smtClean="0"/>
          </a:p>
          <a:p>
            <a:pPr algn="ctr"/>
            <a:r>
              <a:rPr lang="fr-FR" sz="3600" dirty="0" smtClean="0"/>
              <a:t>One solution: </a:t>
            </a:r>
            <a:r>
              <a:rPr lang="fr-FR" sz="3600" dirty="0" err="1" smtClean="0"/>
              <a:t>increase</a:t>
            </a:r>
            <a:r>
              <a:rPr lang="fr-FR" sz="3600" dirty="0" smtClean="0"/>
              <a:t> observations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188218" y="3651870"/>
            <a:ext cx="8892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3600" dirty="0" err="1" smtClean="0">
                <a:solidFill>
                  <a:prstClr val="black"/>
                </a:solidFill>
              </a:rPr>
              <a:t>Other</a:t>
            </a:r>
            <a:r>
              <a:rPr lang="fr-FR" sz="3600" dirty="0" smtClean="0">
                <a:solidFill>
                  <a:prstClr val="black"/>
                </a:solidFill>
              </a:rPr>
              <a:t> solutions: </a:t>
            </a:r>
            <a:r>
              <a:rPr lang="fr-FR" sz="3600" dirty="0" err="1" smtClean="0">
                <a:solidFill>
                  <a:prstClr val="black"/>
                </a:solidFill>
              </a:rPr>
              <a:t>penalize</a:t>
            </a:r>
            <a:r>
              <a:rPr lang="fr-FR" sz="3600" dirty="0" smtClean="0">
                <a:solidFill>
                  <a:prstClr val="black"/>
                </a:solidFill>
              </a:rPr>
              <a:t> the </a:t>
            </a:r>
            <a:r>
              <a:rPr lang="fr-FR" sz="3600" dirty="0" err="1" smtClean="0">
                <a:solidFill>
                  <a:prstClr val="black"/>
                </a:solidFill>
              </a:rPr>
              <a:t>learning</a:t>
            </a:r>
            <a:endParaRPr lang="fr-FR" sz="3600" dirty="0">
              <a:solidFill>
                <a:prstClr val="black"/>
              </a:solidFill>
            </a:endParaRPr>
          </a:p>
          <a:p>
            <a:pPr lvl="0" algn="ctr"/>
            <a:r>
              <a:rPr lang="fr-FR" sz="3600" dirty="0" smtClean="0">
                <a:solidFill>
                  <a:prstClr val="black"/>
                </a:solidFill>
              </a:rPr>
              <a:t>  			  </a:t>
            </a:r>
            <a:r>
              <a:rPr lang="fr-FR" sz="3600" dirty="0" err="1" smtClean="0">
                <a:solidFill>
                  <a:prstClr val="black"/>
                </a:solidFill>
              </a:rPr>
              <a:t>constrain</a:t>
            </a:r>
            <a:r>
              <a:rPr lang="fr-FR" sz="3600" dirty="0" smtClean="0">
                <a:solidFill>
                  <a:prstClr val="black"/>
                </a:solidFill>
              </a:rPr>
              <a:t> the model</a:t>
            </a:r>
          </a:p>
        </p:txBody>
      </p:sp>
    </p:spTree>
    <p:extLst>
      <p:ext uri="{BB962C8B-B14F-4D97-AF65-F5344CB8AC3E}">
        <p14:creationId xmlns:p14="http://schemas.microsoft.com/office/powerpoint/2010/main" val="5876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ML </a:t>
            </a:r>
            <a:r>
              <a:rPr lang="fr-FR" dirty="0" err="1" smtClean="0"/>
              <a:t>generalization</a:t>
            </a:r>
            <a:r>
              <a:rPr lang="fr-FR" dirty="0" smtClean="0"/>
              <a:t> </a:t>
            </a:r>
            <a:r>
              <a:rPr lang="fr-FR" dirty="0" err="1" smtClean="0"/>
              <a:t>testing</a:t>
            </a:r>
            <a:r>
              <a:rPr lang="fr-FR" dirty="0" smtClean="0"/>
              <a:t> </a:t>
            </a:r>
            <a:r>
              <a:rPr lang="fr-FR" dirty="0" err="1" smtClean="0"/>
              <a:t>workflow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4" t="33447" r="28311" b="27817"/>
          <a:stretch/>
        </p:blipFill>
        <p:spPr bwMode="auto">
          <a:xfrm>
            <a:off x="1000951" y="2283708"/>
            <a:ext cx="2101112" cy="144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374152" y="1995676"/>
            <a:ext cx="106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Examples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251520" y="2819132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Variables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4" t="33447" r="42647" b="27817"/>
          <a:stretch/>
        </p:blipFill>
        <p:spPr bwMode="auto">
          <a:xfrm>
            <a:off x="3102063" y="1275586"/>
            <a:ext cx="1179542" cy="144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3" t="33447" r="37792" b="27817"/>
          <a:stretch/>
        </p:blipFill>
        <p:spPr bwMode="auto">
          <a:xfrm>
            <a:off x="3528703" y="3363818"/>
            <a:ext cx="326261" cy="144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Connecteur droit avec flèche 11"/>
          <p:cNvCxnSpPr/>
          <p:nvPr/>
        </p:nvCxnSpPr>
        <p:spPr>
          <a:xfrm>
            <a:off x="2589174" y="3056012"/>
            <a:ext cx="646736" cy="9558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2587836" y="1923656"/>
            <a:ext cx="648072" cy="9914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2587834" y="149161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split</a:t>
            </a:r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4820082" y="1707634"/>
            <a:ext cx="62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train</a:t>
            </a:r>
            <a:endParaRPr lang="en-US" dirty="0"/>
          </a:p>
        </p:txBody>
      </p:sp>
      <p:graphicFrame>
        <p:nvGraphicFramePr>
          <p:cNvPr id="18" name="Tableau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22836"/>
              </p:ext>
            </p:extLst>
          </p:nvPr>
        </p:nvGraphicFramePr>
        <p:xfrm>
          <a:off x="6044218" y="1507981"/>
          <a:ext cx="2639616" cy="9144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59904"/>
                <a:gridCol w="659904"/>
                <a:gridCol w="659904"/>
                <a:gridCol w="659904"/>
              </a:tblGrid>
              <a:tr h="218288">
                <a:tc rowSpan="2" gridSpan="2">
                  <a:txBody>
                    <a:bodyPr/>
                    <a:lstStyle/>
                    <a:p>
                      <a:endParaRPr lang="fr-FR" sz="105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Classe réelle</a:t>
                      </a:r>
                      <a:endParaRPr lang="fr-FR" sz="1050" dirty="0"/>
                    </a:p>
                  </a:txBody>
                  <a:tcPr marT="34290" marB="34290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218288"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0</a:t>
                      </a:r>
                      <a:endParaRPr lang="fr-FR" sz="105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1</a:t>
                      </a:r>
                      <a:endParaRPr lang="fr-FR" sz="1050" dirty="0"/>
                    </a:p>
                  </a:txBody>
                  <a:tcPr marT="34290" marB="34290"/>
                </a:tc>
              </a:tr>
              <a:tr h="218288">
                <a:tc rowSpan="2"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Classe</a:t>
                      </a:r>
                      <a:r>
                        <a:rPr lang="fr-FR" sz="1050" b="1" baseline="0" dirty="0" smtClean="0"/>
                        <a:t> prédite</a:t>
                      </a:r>
                      <a:endParaRPr lang="fr-FR" sz="105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0</a:t>
                      </a:r>
                      <a:endParaRPr lang="fr-FR" sz="105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141</a:t>
                      </a:r>
                      <a:endParaRPr lang="fr-FR" sz="105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fr-FR" sz="105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22293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1</a:t>
                      </a:r>
                      <a:endParaRPr lang="fr-FR" sz="105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28</a:t>
                      </a:r>
                      <a:endParaRPr lang="fr-FR" sz="105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56</a:t>
                      </a:r>
                      <a:endParaRPr lang="fr-FR" sz="1050" dirty="0"/>
                    </a:p>
                  </a:txBody>
                  <a:tcPr marT="34290" marB="342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0" name="Connecteur droit avec flèche 19"/>
          <p:cNvCxnSpPr/>
          <p:nvPr/>
        </p:nvCxnSpPr>
        <p:spPr>
          <a:xfrm>
            <a:off x="4353613" y="1923656"/>
            <a:ext cx="32245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5540162" y="1920618"/>
            <a:ext cx="32245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au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75474"/>
              </p:ext>
            </p:extLst>
          </p:nvPr>
        </p:nvGraphicFramePr>
        <p:xfrm>
          <a:off x="4605164" y="3626708"/>
          <a:ext cx="2639616" cy="9144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59904"/>
                <a:gridCol w="659904"/>
                <a:gridCol w="659904"/>
                <a:gridCol w="659904"/>
              </a:tblGrid>
              <a:tr h="218288">
                <a:tc rowSpan="2" gridSpan="2">
                  <a:txBody>
                    <a:bodyPr/>
                    <a:lstStyle/>
                    <a:p>
                      <a:endParaRPr lang="fr-FR" sz="105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Classe réelle</a:t>
                      </a:r>
                      <a:endParaRPr lang="fr-FR" sz="1050" dirty="0"/>
                    </a:p>
                  </a:txBody>
                  <a:tcPr marT="34290" marB="34290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218288"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0</a:t>
                      </a:r>
                      <a:endParaRPr lang="fr-FR" sz="105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1</a:t>
                      </a:r>
                      <a:endParaRPr lang="fr-FR" sz="1050" dirty="0"/>
                    </a:p>
                  </a:txBody>
                  <a:tcPr marT="34290" marB="34290"/>
                </a:tc>
              </a:tr>
              <a:tr h="218288">
                <a:tc rowSpan="2"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Classe</a:t>
                      </a:r>
                      <a:r>
                        <a:rPr lang="fr-FR" sz="1050" b="1" baseline="0" dirty="0" smtClean="0"/>
                        <a:t> prédite</a:t>
                      </a:r>
                      <a:endParaRPr lang="fr-FR" sz="105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0</a:t>
                      </a:r>
                      <a:endParaRPr lang="fr-FR" sz="105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25</a:t>
                      </a:r>
                      <a:endParaRPr lang="fr-FR" sz="105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r-FR" sz="105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22293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1</a:t>
                      </a:r>
                      <a:endParaRPr lang="fr-FR" sz="105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2</a:t>
                      </a:r>
                      <a:endParaRPr lang="fr-FR" sz="105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14</a:t>
                      </a:r>
                      <a:endParaRPr lang="fr-FR" sz="1050" dirty="0"/>
                    </a:p>
                  </a:txBody>
                  <a:tcPr marT="34290" marB="34290"/>
                </a:tc>
              </a:tr>
            </a:tbl>
          </a:graphicData>
        </a:graphic>
      </p:graphicFrame>
      <p:cxnSp>
        <p:nvCxnSpPr>
          <p:cNvPr id="23" name="Connecteur droit avec flèche 22"/>
          <p:cNvCxnSpPr/>
          <p:nvPr/>
        </p:nvCxnSpPr>
        <p:spPr>
          <a:xfrm>
            <a:off x="5119979" y="2180342"/>
            <a:ext cx="0" cy="11834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3959152" y="4080870"/>
            <a:ext cx="32245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204823" y="2643738"/>
            <a:ext cx="244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Evaluate</a:t>
            </a:r>
            <a:r>
              <a:rPr lang="fr-FR" dirty="0" smtClean="0"/>
              <a:t> </a:t>
            </a:r>
            <a:r>
              <a:rPr lang="fr-FR" dirty="0" err="1" smtClean="0"/>
              <a:t>generalizability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8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ML/DL in </a:t>
            </a:r>
            <a:r>
              <a:rPr lang="fr-FR" dirty="0" err="1" smtClean="0"/>
              <a:t>oncology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6" t="18403" r="35738" b="14000"/>
          <a:stretch/>
        </p:blipFill>
        <p:spPr bwMode="auto">
          <a:xfrm>
            <a:off x="110801" y="1607186"/>
            <a:ext cx="1622039" cy="213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0" r="31161" b="22906"/>
          <a:stretch/>
        </p:blipFill>
        <p:spPr bwMode="auto">
          <a:xfrm>
            <a:off x="1899333" y="2075062"/>
            <a:ext cx="2096603" cy="119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97771" y="4284141"/>
            <a:ext cx="124809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Diagnostics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979712" y="4152423"/>
            <a:ext cx="187262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Molecular</a:t>
            </a:r>
            <a:r>
              <a:rPr lang="fr-FR" dirty="0" smtClean="0"/>
              <a:t> </a:t>
            </a:r>
            <a:r>
              <a:rPr lang="fr-FR" dirty="0" err="1" smtClean="0"/>
              <a:t>biology</a:t>
            </a:r>
            <a:endParaRPr lang="fr-FR" dirty="0"/>
          </a:p>
          <a:p>
            <a:pPr algn="ctr"/>
            <a:r>
              <a:rPr lang="fr-FR" dirty="0" smtClean="0"/>
              <a:t>&amp; pronostic </a:t>
            </a:r>
            <a:endParaRPr lang="en-US" dirty="0"/>
          </a:p>
        </p:txBody>
      </p:sp>
      <p:pic>
        <p:nvPicPr>
          <p:cNvPr id="9" name="Picture 2" descr="nm0500_487_I1 pharm sequ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80473"/>
            <a:ext cx="2114461" cy="212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4309491" y="4145642"/>
            <a:ext cx="231042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Drug </a:t>
            </a:r>
            <a:r>
              <a:rPr lang="fr-FR" dirty="0" err="1" smtClean="0"/>
              <a:t>development</a:t>
            </a:r>
            <a:endParaRPr lang="fr-FR" dirty="0" smtClean="0"/>
          </a:p>
          <a:p>
            <a:pPr algn="ctr"/>
            <a:r>
              <a:rPr lang="fr-FR" dirty="0" smtClean="0"/>
              <a:t>&amp; </a:t>
            </a:r>
            <a:r>
              <a:rPr lang="fr-FR" dirty="0" err="1" smtClean="0"/>
              <a:t>prediction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4765871" y="3600756"/>
            <a:ext cx="22726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spcAft>
                <a:spcPts val="563"/>
              </a:spcAft>
            </a:pPr>
            <a:r>
              <a:rPr lang="en-US" sz="1400" b="1" dirty="0">
                <a:solidFill>
                  <a:srgbClr val="000000"/>
                </a:solidFill>
              </a:rPr>
              <a:t>"Here's my </a:t>
            </a:r>
            <a:r>
              <a:rPr lang="en-US" sz="1400" b="1" dirty="0" smtClean="0">
                <a:solidFill>
                  <a:srgbClr val="000000"/>
                </a:solidFill>
              </a:rPr>
              <a:t>sequence”         </a:t>
            </a:r>
            <a:r>
              <a:rPr lang="en-US" sz="1000" i="1" dirty="0" smtClean="0">
                <a:solidFill>
                  <a:srgbClr val="000000"/>
                </a:solidFill>
              </a:rPr>
              <a:t>The </a:t>
            </a:r>
            <a:r>
              <a:rPr lang="en-US" sz="1000" i="1" dirty="0">
                <a:solidFill>
                  <a:srgbClr val="000000"/>
                </a:solidFill>
              </a:rPr>
              <a:t>New </a:t>
            </a:r>
            <a:r>
              <a:rPr lang="en-US" sz="1000" i="1" dirty="0" smtClean="0">
                <a:solidFill>
                  <a:srgbClr val="000000"/>
                </a:solidFill>
              </a:rPr>
              <a:t>Yorker</a:t>
            </a:r>
            <a:endParaRPr lang="en-US" sz="1000" i="1" dirty="0">
              <a:solidFill>
                <a:srgbClr val="000000"/>
              </a:solidFill>
            </a:endParaRPr>
          </a:p>
        </p:txBody>
      </p:sp>
      <p:pic>
        <p:nvPicPr>
          <p:cNvPr id="2050" name="Picture 2" descr="https://tse2.mm.bing.net/th?id=OIP.OFf-vE4JMZlU2uMixoJBIQHaHa&amp;pid=Ap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600" y="1768143"/>
            <a:ext cx="1853853" cy="185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6772315" y="4290922"/>
            <a:ext cx="231042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Monitoring patients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99333" y="915566"/>
            <a:ext cx="7244666" cy="4155926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76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1470"/>
            <a:ext cx="8229600" cy="857250"/>
          </a:xfrm>
        </p:spPr>
        <p:txBody>
          <a:bodyPr/>
          <a:lstStyle/>
          <a:p>
            <a:r>
              <a:rPr lang="fr-FR" dirty="0" err="1" smtClean="0"/>
              <a:t>Breast</a:t>
            </a:r>
            <a:r>
              <a:rPr lang="fr-FR" dirty="0" smtClean="0"/>
              <a:t> cancer screening</a:t>
            </a:r>
            <a:endParaRPr lang="en-US" dirty="0"/>
          </a:p>
        </p:txBody>
      </p:sp>
      <p:pic>
        <p:nvPicPr>
          <p:cNvPr id="1026" name="Picture 2" descr="figur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131590"/>
            <a:ext cx="6524625" cy="34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6758697" y="2068595"/>
            <a:ext cx="2339422" cy="2003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-27474" y="4659982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International evaluation of an AI system for breast cancer screening, Scott Mayer McKinney, </a:t>
            </a:r>
            <a:r>
              <a:rPr lang="en-US" sz="1400" i="1" dirty="0" err="1"/>
              <a:t>Marcin</a:t>
            </a:r>
            <a:r>
              <a:rPr lang="en-US" sz="1400" i="1" dirty="0"/>
              <a:t> </a:t>
            </a:r>
            <a:r>
              <a:rPr lang="en-US" sz="1400" i="1" dirty="0" err="1"/>
              <a:t>Sieniek</a:t>
            </a:r>
            <a:r>
              <a:rPr lang="en-US" sz="1400" i="1" dirty="0"/>
              <a:t>, […]</a:t>
            </a:r>
            <a:r>
              <a:rPr lang="en-US" sz="1400" i="1" dirty="0" err="1"/>
              <a:t>Shravya</a:t>
            </a:r>
            <a:r>
              <a:rPr lang="en-US" sz="1400" i="1" dirty="0"/>
              <a:t> </a:t>
            </a:r>
            <a:r>
              <a:rPr lang="en-US" sz="1400" i="1" dirty="0" err="1"/>
              <a:t>Shetty</a:t>
            </a:r>
            <a:r>
              <a:rPr lang="en-US" sz="1400" i="1" dirty="0"/>
              <a:t>, Nature volume 577, pages89–94(2020)</a:t>
            </a:r>
            <a:endParaRPr lang="en-US" sz="1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3"/>
          <a:stretch/>
        </p:blipFill>
        <p:spPr bwMode="auto">
          <a:xfrm>
            <a:off x="7505921" y="1103245"/>
            <a:ext cx="1237253" cy="778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05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684397"/>
              </p:ext>
            </p:extLst>
          </p:nvPr>
        </p:nvGraphicFramePr>
        <p:xfrm>
          <a:off x="4067944" y="-18984"/>
          <a:ext cx="4896546" cy="6522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6091"/>
                <a:gridCol w="816091"/>
                <a:gridCol w="816091"/>
                <a:gridCol w="816091"/>
                <a:gridCol w="816091"/>
                <a:gridCol w="816091"/>
              </a:tblGrid>
              <a:tr h="912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Main Objective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Tumor type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Image Modality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Number of data points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(training set + validation/test set)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Endpoints and results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Reference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369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Diagnosis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Lung cancer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Low dose CT-scan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102 + 70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Prediction of malignancy in lung nodules.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Accuracy: 70-77%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Liu et al., 2016</a:t>
                      </a:r>
                      <a:r>
                        <a:rPr lang="en-US" sz="400" baseline="30000">
                          <a:effectLst/>
                        </a:rPr>
                        <a:t>5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912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Diagnosis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Lung cancer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CT-scan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312 + 288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Malignant nodules accuracy: 80%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Benign nodules accuracy: 79%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Hawkins et al., 2016</a:t>
                      </a:r>
                      <a:r>
                        <a:rPr lang="en-US" sz="400" baseline="30000">
                          <a:effectLst/>
                        </a:rPr>
                        <a:t>6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369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Diagnosis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Lung ADK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CT-scan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54 + 86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Correlation with invasive versus non-invasive adenocarcinomas: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Spearman R = 0.87-0.89 (p&lt;0.0001)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Maldonado et al., 2013</a:t>
                      </a:r>
                      <a:r>
                        <a:rPr lang="en-US" sz="400" baseline="30000">
                          <a:effectLst/>
                        </a:rPr>
                        <a:t>7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912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Diagnosis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NSCLC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CT-scan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81 + 48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Distinguish ADK versus SCC: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AUC=0.893-0.905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Zhu et al., 2018</a:t>
                      </a:r>
                      <a:r>
                        <a:rPr lang="fr-FR" sz="400" baseline="30000">
                          <a:effectLst/>
                        </a:rPr>
                        <a:t>8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369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Diagnosis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NSCLC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CT-scan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160 + 235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Discrimination between invasive and non-invasive ADK: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Accuracy 84.0-90.8%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Fan et al., 2018</a:t>
                      </a:r>
                      <a:r>
                        <a:rPr lang="en-US" sz="400" baseline="30000">
                          <a:effectLst/>
                        </a:rPr>
                        <a:t>9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912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Diagnosis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Prostate Cancer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54 + 0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Radiomics model for cancer diagnosis: AUC=0.955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Wang et al., 2017</a:t>
                      </a:r>
                      <a:r>
                        <a:rPr lang="en-US" sz="400" baseline="30000">
                          <a:effectLst/>
                        </a:rPr>
                        <a:t>10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912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Diagnosis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Prostate Cancer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147 + 0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Benign versus malignant lesions:</a:t>
                      </a:r>
                      <a:endParaRPr lang="en-US" sz="4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Accuracy 93%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Fehr et al., 2015</a:t>
                      </a:r>
                      <a:r>
                        <a:rPr lang="en-US" sz="400" baseline="30000">
                          <a:effectLst/>
                        </a:rPr>
                        <a:t>11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912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Molecular characterization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Breast Cancer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91 + 0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Radiomics features used to predict molecular subtypes, AUC: 0.65-0.89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Li et al., 2016</a:t>
                      </a:r>
                      <a:r>
                        <a:rPr lang="en-US" sz="400" baseline="30000">
                          <a:effectLst/>
                        </a:rPr>
                        <a:t>12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369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Molecular characterization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Breast cancer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48 + 0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Significant correlation between radiomics features and luminal B subtype (p=0.0015)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Mazurowski et al., 2014</a:t>
                      </a:r>
                      <a:r>
                        <a:rPr lang="en-US" sz="400" baseline="30000">
                          <a:effectLst/>
                        </a:rPr>
                        <a:t>13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22819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Molecular characterization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Breast cancer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461 + 461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Prediction of molecular subtype: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Luminal A, AUC=0.697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TNBC, AUC=0.654</a:t>
                      </a:r>
                      <a:endParaRPr lang="en-US" sz="4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ER status, AUC=0.649</a:t>
                      </a:r>
                      <a:endParaRPr lang="en-US" sz="4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PR status, AUC=0.622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Saha et al., 2018</a:t>
                      </a:r>
                      <a:r>
                        <a:rPr lang="fr-FR" sz="400" baseline="30000">
                          <a:effectLst/>
                        </a:rPr>
                        <a:t>14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369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Molecular characterization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NSCLC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PET-CT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26 + 0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Association with gene expression pathways with an accuracy ranging from 59% - 83%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Gevaert et al., 2012</a:t>
                      </a:r>
                      <a:r>
                        <a:rPr lang="en-US" sz="400" baseline="30000">
                          <a:effectLst/>
                        </a:rPr>
                        <a:t>15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369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Molecular characterization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Lung ADK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CT-scan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385 + 0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Prediction of EGFRm status with combination of radiomics signature and clinical variables: AUC=0.778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Liu et al., 2016</a:t>
                      </a:r>
                      <a:r>
                        <a:rPr lang="en-US" sz="400" baseline="30000">
                          <a:effectLst/>
                        </a:rPr>
                        <a:t>16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912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Molecular characterization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GBM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23 + 0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Correlation of radiomics features with multiple molecular pathways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Jamshidi et al., 2014</a:t>
                      </a:r>
                      <a:r>
                        <a:rPr lang="en-US" sz="400" baseline="30000">
                          <a:effectLst/>
                        </a:rPr>
                        <a:t>17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9575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Molecular characterization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GBM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22 + 110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Significant associations with tumor hypoxia (p=0.012); proliferation gene-expression signature (p=0.0017); EGFR protein overexpression (p&lt;0.002)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Diehn et al., 2008</a:t>
                      </a:r>
                      <a:r>
                        <a:rPr lang="fr-FR" sz="400" baseline="30000">
                          <a:effectLst/>
                        </a:rPr>
                        <a:t>18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825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Molecular characterization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HNSCC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PET-CT + CT-scan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42 + 79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Correlation with hypoxia: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AUC=0.755-0.833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Hypoxia measured by </a:t>
                      </a:r>
                      <a:r>
                        <a:rPr lang="en-US" sz="400" baseline="30000">
                          <a:effectLst/>
                        </a:rPr>
                        <a:t>18</a:t>
                      </a:r>
                      <a:r>
                        <a:rPr lang="en-US" sz="400">
                          <a:effectLst/>
                        </a:rPr>
                        <a:t>F-FMISO PET-CT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Crispin-Ortuzar et al., 2018</a:t>
                      </a:r>
                      <a:r>
                        <a:rPr lang="en-US" sz="400" baseline="30000">
                          <a:effectLst/>
                        </a:rPr>
                        <a:t>19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825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Molecular characterization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CRC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CT-scan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61 + 56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Radiomics signature predicts:</a:t>
                      </a:r>
                      <a:endParaRPr lang="en-US" sz="4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KRAS mutation, AUC=0.829-0.869</a:t>
                      </a:r>
                      <a:endParaRPr lang="en-US" sz="4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NRAS mutation, AUC=0.757-0.686</a:t>
                      </a:r>
                      <a:endParaRPr lang="en-US" sz="4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BRAF mutation, AUC=0.833-0.857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Yang et al., 2018</a:t>
                      </a:r>
                      <a:r>
                        <a:rPr lang="fr-FR" sz="400" baseline="30000">
                          <a:effectLst/>
                        </a:rPr>
                        <a:t>20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912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Molecular characterization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Rectal cancer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114 + 0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pCR diagnosis after neo-adjuvant treatment : AUC=0.93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Horvat et al., 2018</a:t>
                      </a:r>
                      <a:r>
                        <a:rPr lang="en-US" sz="400" baseline="30000">
                          <a:effectLst/>
                        </a:rPr>
                        <a:t>21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825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Prognosis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NSCLC &amp; HNSCC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CT-scan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474 + 545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Radiomics signature correlates with stage and OS: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NSCLC CI=0.65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HNSCC CI=0.69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Aerts et al., 2014</a:t>
                      </a:r>
                      <a:r>
                        <a:rPr lang="en-US" sz="400" baseline="30000">
                          <a:effectLst/>
                        </a:rPr>
                        <a:t>22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456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Prognosis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Lung ADK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CT-scan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98 + 84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Risk of metastases relapse CI=0.61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Coroller et al., 2015</a:t>
                      </a:r>
                      <a:r>
                        <a:rPr lang="en-US" sz="400" baseline="30000">
                          <a:effectLst/>
                        </a:rPr>
                        <a:t>23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912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Prognosis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NSCLC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CT-scan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22 + 0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Recurrence prediction based on post-treatment imaging: Accuracy 73-77%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Mattonen et al., 2015</a:t>
                      </a:r>
                      <a:r>
                        <a:rPr lang="en-US" sz="400" baseline="30000">
                          <a:effectLst/>
                        </a:rPr>
                        <a:t>24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369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Prognosis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NSCLC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PET-CT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70 + 31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Risk of distant metastasis: CI=0.71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When combining with histologic type: CI=0.80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Wu et al., 2016</a:t>
                      </a:r>
                      <a:r>
                        <a:rPr lang="en-US" sz="400" baseline="30000">
                          <a:effectLst/>
                        </a:rPr>
                        <a:t>25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456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Prognosis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GBM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79 + 40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Prognosis OS (p=0.001)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Kickingereder et al., 2016</a:t>
                      </a:r>
                      <a:r>
                        <a:rPr lang="en-US" sz="400" baseline="30000">
                          <a:effectLst/>
                        </a:rPr>
                        <a:t>26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369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Prognosis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GBM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121 + 60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Prognosis prediction errors decreased 36% for PFS and 37% for OS compared to clinical features alone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Kickingereder et al., 2018</a:t>
                      </a:r>
                      <a:r>
                        <a:rPr lang="en-US" sz="400" baseline="30000">
                          <a:effectLst/>
                        </a:rPr>
                        <a:t>27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912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Prognosis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GBM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126 + 165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Significant stratification for OS (p=0.001) and PFS (p=0.000021)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Grossman et al., 2017</a:t>
                      </a:r>
                      <a:r>
                        <a:rPr lang="en-US" sz="400" baseline="30000">
                          <a:effectLst/>
                        </a:rPr>
                        <a:t>28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912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Prognosis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Colorectal cancer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CT-scan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326 + 200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Lymph node metastasis prediction: CI=0.78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Huang et al., 2016</a:t>
                      </a:r>
                      <a:r>
                        <a:rPr lang="en-US" sz="400" baseline="30000">
                          <a:effectLst/>
                        </a:rPr>
                        <a:t>29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912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Prognosis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Nasopharyngeal carcinoma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88 + 30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Radiomics signature associated with PFS: CI=0.761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Zhang et al., 2018</a:t>
                      </a:r>
                      <a:r>
                        <a:rPr lang="en-US" sz="400" baseline="30000">
                          <a:effectLst/>
                        </a:rPr>
                        <a:t>30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825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Prognosis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Breast Cancer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84 + 0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Prediction of risk recurrence concordance as assessed by PAM50 or Mammaprint: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AUC=0.55-0.88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Li et al., 2016</a:t>
                      </a:r>
                      <a:r>
                        <a:rPr lang="en-US" sz="400" baseline="30000">
                          <a:effectLst/>
                        </a:rPr>
                        <a:t>31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825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Prognosis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Breast Cancer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92 + 54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Sentinel lymph node metastasis based on radiomics features of pre-operative MRI: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AUC=0.770-0.863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Dong et al., 2018</a:t>
                      </a:r>
                      <a:r>
                        <a:rPr lang="en-US" sz="400" baseline="30000">
                          <a:effectLst/>
                        </a:rPr>
                        <a:t>32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369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Prognosis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Breast cancer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194 + 100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Radiomic signature correlate with DFS: p=0.002 in the training set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P=0.036 in the validation set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Park et al., 2018</a:t>
                      </a:r>
                      <a:r>
                        <a:rPr lang="en-US" sz="400" baseline="30000">
                          <a:effectLst/>
                        </a:rPr>
                        <a:t>33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456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Prognosis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High-grade osteosarcoma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CT-scan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102 + 48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OS prognosis: AUC=0.73-0.86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Wu et al., 2018</a:t>
                      </a:r>
                      <a:r>
                        <a:rPr lang="en-US" sz="400" baseline="30000">
                          <a:effectLst/>
                        </a:rPr>
                        <a:t>34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912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Treatment effect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NSCLC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PET-CT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47 + 0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Correlation of radiomics features with treatment response (p=0.01)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Cook et al., 2015</a:t>
                      </a:r>
                      <a:r>
                        <a:rPr lang="en-US" sz="400" baseline="30000">
                          <a:effectLst/>
                        </a:rPr>
                        <a:t>35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369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Treatment effect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NSCLC EGFRm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CT-scan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117 + 197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Radiomics signatures discriminating between rapid and slow progression with EGFR TKIs: HR=3.61-3.77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Song et al., 2018</a:t>
                      </a:r>
                      <a:r>
                        <a:rPr lang="en-US" sz="400" baseline="30000">
                          <a:effectLst/>
                        </a:rPr>
                        <a:t>36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825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Treatment effect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GBM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112 + 60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Anti-angiogenic treatment response predictor, separation into low- and high-risk groups, significant for PFS (p&lt;0.001) and OS (p=0.001)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Kickingereder et al., 2016</a:t>
                      </a:r>
                      <a:r>
                        <a:rPr lang="en-US" sz="400" baseline="30000">
                          <a:effectLst/>
                        </a:rPr>
                        <a:t>37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22819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Treatment effect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Breast cancer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78 + 39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pCR after neo-adjuvant treatment: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radiomics features alone, AUC=0.74-0.78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radiomics and molecular features, AUC=0.83-0.93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Braman et al., 2017</a:t>
                      </a:r>
                      <a:r>
                        <a:rPr lang="en-US" sz="400" baseline="30000">
                          <a:effectLst/>
                        </a:rPr>
                        <a:t>38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912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Treatment effect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Rectal cancer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48 + 0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Radiomic features predict response do neo-adjuvant therapy: AUC=0.71-0.79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Nie et al., 2016</a:t>
                      </a:r>
                      <a:r>
                        <a:rPr lang="en-US" sz="400" baseline="30000">
                          <a:effectLst/>
                        </a:rPr>
                        <a:t>39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369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Treatment effect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RCC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CT-scan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39 + 0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Response to tyrosine kinase inhibitors prediction and time to progression prediction: AUC=0.71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Goh et al., 2011</a:t>
                      </a:r>
                      <a:r>
                        <a:rPr lang="en-US" sz="400" baseline="30000">
                          <a:effectLst/>
                        </a:rPr>
                        <a:t>40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22819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Treatment effect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All tumor types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CT-scan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137 + 0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Response to anti-PD-(L)1 therapy: objective response, p=0.025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improved OS, p=0.0022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Also, able to discriminate CD8 infiltration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 dirty="0">
                          <a:effectLst/>
                        </a:rPr>
                        <a:t>Sun et al., 2018</a:t>
                      </a:r>
                      <a:r>
                        <a:rPr lang="en-US" sz="400" baseline="30000" dirty="0">
                          <a:effectLst/>
                        </a:rPr>
                        <a:t>41</a:t>
                      </a:r>
                      <a:endParaRPr lang="en-US" sz="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</a:tbl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605319" y="2079888"/>
            <a:ext cx="2814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 smtClean="0"/>
              <a:t>Many</a:t>
            </a:r>
            <a:r>
              <a:rPr lang="fr-FR" sz="4000" dirty="0" smtClean="0"/>
              <a:t> </a:t>
            </a:r>
            <a:r>
              <a:rPr lang="fr-FR" sz="4000" dirty="0" err="1" smtClean="0"/>
              <a:t>others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578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ML/DL in </a:t>
            </a:r>
            <a:r>
              <a:rPr lang="fr-FR" dirty="0" err="1" smtClean="0"/>
              <a:t>oncology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6" t="18403" r="35738" b="14000"/>
          <a:stretch/>
        </p:blipFill>
        <p:spPr bwMode="auto">
          <a:xfrm>
            <a:off x="110801" y="1607186"/>
            <a:ext cx="1622039" cy="213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0" r="31161" b="22906"/>
          <a:stretch/>
        </p:blipFill>
        <p:spPr bwMode="auto">
          <a:xfrm>
            <a:off x="1899333" y="2075062"/>
            <a:ext cx="2096603" cy="119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97771" y="4284141"/>
            <a:ext cx="124809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Diagnostics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979712" y="4152423"/>
            <a:ext cx="187262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Molecular</a:t>
            </a:r>
            <a:r>
              <a:rPr lang="fr-FR" dirty="0" smtClean="0"/>
              <a:t> </a:t>
            </a:r>
            <a:r>
              <a:rPr lang="fr-FR" dirty="0" err="1" smtClean="0"/>
              <a:t>biology</a:t>
            </a:r>
            <a:endParaRPr lang="fr-FR" dirty="0"/>
          </a:p>
          <a:p>
            <a:pPr algn="ctr"/>
            <a:r>
              <a:rPr lang="fr-FR" dirty="0" smtClean="0"/>
              <a:t>&amp; pronostic </a:t>
            </a:r>
            <a:endParaRPr lang="en-US" dirty="0"/>
          </a:p>
        </p:txBody>
      </p:sp>
      <p:pic>
        <p:nvPicPr>
          <p:cNvPr id="9" name="Picture 2" descr="nm0500_487_I1 pharm sequ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80473"/>
            <a:ext cx="2114461" cy="212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4309491" y="4145642"/>
            <a:ext cx="231042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Drug </a:t>
            </a:r>
            <a:r>
              <a:rPr lang="fr-FR" dirty="0" err="1" smtClean="0"/>
              <a:t>development</a:t>
            </a:r>
            <a:endParaRPr lang="fr-FR" dirty="0" smtClean="0"/>
          </a:p>
          <a:p>
            <a:pPr algn="ctr"/>
            <a:r>
              <a:rPr lang="fr-FR" dirty="0" smtClean="0"/>
              <a:t>&amp; </a:t>
            </a:r>
            <a:r>
              <a:rPr lang="fr-FR" dirty="0" err="1" smtClean="0"/>
              <a:t>prediction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4765871" y="3600756"/>
            <a:ext cx="22726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spcAft>
                <a:spcPts val="563"/>
              </a:spcAft>
            </a:pPr>
            <a:r>
              <a:rPr lang="en-US" sz="1400" b="1" dirty="0">
                <a:solidFill>
                  <a:srgbClr val="000000"/>
                </a:solidFill>
              </a:rPr>
              <a:t>"Here's my </a:t>
            </a:r>
            <a:r>
              <a:rPr lang="en-US" sz="1400" b="1" dirty="0" smtClean="0">
                <a:solidFill>
                  <a:srgbClr val="000000"/>
                </a:solidFill>
              </a:rPr>
              <a:t>sequence”         </a:t>
            </a:r>
            <a:r>
              <a:rPr lang="en-US" sz="1000" i="1" dirty="0" smtClean="0">
                <a:solidFill>
                  <a:srgbClr val="000000"/>
                </a:solidFill>
              </a:rPr>
              <a:t>The </a:t>
            </a:r>
            <a:r>
              <a:rPr lang="en-US" sz="1000" i="1" dirty="0">
                <a:solidFill>
                  <a:srgbClr val="000000"/>
                </a:solidFill>
              </a:rPr>
              <a:t>New </a:t>
            </a:r>
            <a:r>
              <a:rPr lang="en-US" sz="1000" i="1" dirty="0" smtClean="0">
                <a:solidFill>
                  <a:srgbClr val="000000"/>
                </a:solidFill>
              </a:rPr>
              <a:t>Yorker</a:t>
            </a:r>
            <a:endParaRPr lang="en-US" sz="1000" i="1" dirty="0">
              <a:solidFill>
                <a:srgbClr val="000000"/>
              </a:solidFill>
            </a:endParaRPr>
          </a:p>
        </p:txBody>
      </p:sp>
      <p:pic>
        <p:nvPicPr>
          <p:cNvPr id="2050" name="Picture 2" descr="https://tse2.mm.bing.net/th?id=OIP.OFf-vE4JMZlU2uMixoJBIQHaHa&amp;pid=Ap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600" y="1768143"/>
            <a:ext cx="1853853" cy="185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6772315" y="4290922"/>
            <a:ext cx="231042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Monitoring patients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139952" y="987574"/>
            <a:ext cx="5004048" cy="4155926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1" y="959959"/>
            <a:ext cx="1732841" cy="4155926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6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Molecular</a:t>
            </a:r>
            <a:r>
              <a:rPr lang="fr-FR" dirty="0" smtClean="0"/>
              <a:t> </a:t>
            </a:r>
            <a:r>
              <a:rPr lang="fr-FR" dirty="0" err="1" smtClean="0"/>
              <a:t>biology</a:t>
            </a:r>
            <a:r>
              <a:rPr lang="fr-FR" dirty="0" smtClean="0"/>
              <a:t> &amp; </a:t>
            </a:r>
            <a:r>
              <a:rPr lang="fr-FR" dirty="0" err="1" smtClean="0"/>
              <a:t>genetics</a:t>
            </a:r>
            <a:endParaRPr lang="en-US" dirty="0"/>
          </a:p>
        </p:txBody>
      </p:sp>
      <p:grpSp>
        <p:nvGrpSpPr>
          <p:cNvPr id="7" name="Groupe 6"/>
          <p:cNvGrpSpPr/>
          <p:nvPr/>
        </p:nvGrpSpPr>
        <p:grpSpPr>
          <a:xfrm>
            <a:off x="539552" y="1043296"/>
            <a:ext cx="7992888" cy="4093238"/>
            <a:chOff x="107504" y="195486"/>
            <a:chExt cx="8940204" cy="4946788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504" y="195486"/>
              <a:ext cx="8940204" cy="2143899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3162763" y="2339384"/>
              <a:ext cx="5161889" cy="483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400" dirty="0" smtClean="0"/>
                <a:t>Collins et al, Science 2003</a:t>
              </a:r>
              <a:endParaRPr lang="en-US" sz="1400" dirty="0"/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12" y="2695539"/>
              <a:ext cx="6108700" cy="2446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3349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5" r="-1785"/>
          <a:stretch>
            <a:fillRect/>
          </a:stretch>
        </p:blipFill>
        <p:spPr bwMode="auto">
          <a:xfrm>
            <a:off x="-164580" y="1203598"/>
            <a:ext cx="8917697" cy="3678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49036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EGFR </a:t>
            </a:r>
            <a:r>
              <a:rPr lang="fr-FR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treamtent</a:t>
            </a:r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2800" dirty="0" err="1">
                <a:latin typeface="Arial" panose="020B0604020202020204" pitchFamily="34" charset="0"/>
                <a:cs typeface="Arial" panose="020B0604020202020204" pitchFamily="34" charset="0"/>
              </a:rPr>
              <a:t>resistance</a:t>
            </a: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dirty="0" err="1">
                <a:latin typeface="Arial" panose="020B0604020202020204" pitchFamily="34" charset="0"/>
                <a:cs typeface="Arial" panose="020B0604020202020204" pitchFamily="34" charset="0"/>
              </a:rPr>
              <a:t>mechanisms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304" y="1990965"/>
            <a:ext cx="1807518" cy="130086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0" y="4799849"/>
            <a:ext cx="1923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Courtesy</a:t>
            </a:r>
            <a:r>
              <a:rPr lang="fr-FR" sz="1400" dirty="0" smtClean="0"/>
              <a:t> of L. </a:t>
            </a:r>
            <a:r>
              <a:rPr lang="fr-FR" sz="1400" dirty="0" err="1" smtClean="0"/>
              <a:t>Mahjoubi</a:t>
            </a:r>
            <a:endParaRPr lang="fr-FR" sz="1400" dirty="0"/>
          </a:p>
        </p:txBody>
      </p:sp>
      <p:sp>
        <p:nvSpPr>
          <p:cNvPr id="6" name="TextBox 7"/>
          <p:cNvSpPr txBox="1"/>
          <p:nvPr/>
        </p:nvSpPr>
        <p:spPr>
          <a:xfrm>
            <a:off x="7205477" y="4881890"/>
            <a:ext cx="19175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/>
              <a:t>Oxnard et al. Nat Med 2016</a:t>
            </a:r>
          </a:p>
        </p:txBody>
      </p:sp>
      <p:sp>
        <p:nvSpPr>
          <p:cNvPr id="2" name="Rectangle 1"/>
          <p:cNvSpPr/>
          <p:nvPr/>
        </p:nvSpPr>
        <p:spPr>
          <a:xfrm>
            <a:off x="3554849" y="144226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lung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adk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0659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rc.2017.84-f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78" y="677416"/>
            <a:ext cx="5564044" cy="426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-38844" y="4856261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err="1"/>
              <a:t>Understanding</a:t>
            </a:r>
            <a:r>
              <a:rPr lang="fr-FR" sz="1400" dirty="0"/>
              <a:t> and </a:t>
            </a:r>
            <a:r>
              <a:rPr lang="fr-FR" sz="1400" dirty="0" err="1"/>
              <a:t>targeting</a:t>
            </a:r>
            <a:r>
              <a:rPr lang="fr-FR" sz="1400" dirty="0"/>
              <a:t> </a:t>
            </a:r>
            <a:r>
              <a:rPr lang="fr-FR" sz="1400" dirty="0" err="1"/>
              <a:t>resistance</a:t>
            </a:r>
            <a:r>
              <a:rPr lang="fr-FR" sz="1400" dirty="0"/>
              <a:t> </a:t>
            </a:r>
            <a:r>
              <a:rPr lang="fr-FR" sz="1400" dirty="0" err="1"/>
              <a:t>mechanisms</a:t>
            </a:r>
            <a:r>
              <a:rPr lang="fr-FR" sz="1400" dirty="0"/>
              <a:t> in NSCLC</a:t>
            </a:r>
            <a:r>
              <a:rPr lang="fr-FR" sz="1400" dirty="0" smtClean="0"/>
              <a:t>, Julia </a:t>
            </a:r>
            <a:r>
              <a:rPr lang="fr-FR" sz="1400" dirty="0" err="1"/>
              <a:t>Rotow</a:t>
            </a:r>
            <a:r>
              <a:rPr lang="fr-FR" sz="1400" dirty="0"/>
              <a:t>, </a:t>
            </a:r>
            <a:r>
              <a:rPr lang="fr-FR" sz="1400" dirty="0" err="1"/>
              <a:t>Trever</a:t>
            </a:r>
            <a:r>
              <a:rPr lang="fr-FR" sz="1400" dirty="0"/>
              <a:t> G. </a:t>
            </a:r>
            <a:r>
              <a:rPr lang="fr-FR" sz="1400" dirty="0" err="1"/>
              <a:t>Bivona</a:t>
            </a:r>
            <a:r>
              <a:rPr lang="fr-FR" sz="1400" dirty="0"/>
              <a:t>, Nature </a:t>
            </a:r>
            <a:r>
              <a:rPr lang="fr-FR" sz="1400" dirty="0" err="1"/>
              <a:t>review</a:t>
            </a:r>
            <a:r>
              <a:rPr lang="fr-FR" sz="1400" dirty="0"/>
              <a:t> cancer, 2017 </a:t>
            </a:r>
            <a:r>
              <a:rPr lang="fr-FR" sz="1400" dirty="0" err="1"/>
              <a:t>oct</a:t>
            </a:r>
            <a:endParaRPr lang="en-US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892147" y="186194"/>
            <a:ext cx="7359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EGFR </a:t>
            </a:r>
            <a:r>
              <a:rPr lang="fr-FR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treamtent</a:t>
            </a:r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resistance</a:t>
            </a:r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mechanisms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385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En médecine, les impacts réels de l’intelligence </a:t>
            </a:r>
            <a:r>
              <a:rPr lang="fr-FR" b="1" dirty="0" smtClean="0"/>
              <a:t>artificielle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37518"/>
            <a:ext cx="8229600" cy="3394472"/>
          </a:xfrm>
        </p:spPr>
        <p:txBody>
          <a:bodyPr>
            <a:noAutofit/>
          </a:bodyPr>
          <a:lstStyle/>
          <a:p>
            <a:r>
              <a:rPr lang="fr-FR" sz="2700" dirty="0" smtClean="0"/>
              <a:t>Aller </a:t>
            </a:r>
            <a:r>
              <a:rPr lang="fr-FR" sz="2700" dirty="0"/>
              <a:t>plus </a:t>
            </a:r>
            <a:r>
              <a:rPr lang="fr-FR" sz="2700" dirty="0" smtClean="0"/>
              <a:t>vite vs </a:t>
            </a:r>
            <a:r>
              <a:rPr lang="fr-FR" sz="2700" b="1" dirty="0" smtClean="0"/>
              <a:t>aller </a:t>
            </a:r>
            <a:r>
              <a:rPr lang="fr-FR" sz="2700" b="1" dirty="0"/>
              <a:t>bien</a:t>
            </a:r>
          </a:p>
          <a:p>
            <a:r>
              <a:rPr lang="fr-FR" sz="2700" dirty="0" smtClean="0"/>
              <a:t>Renforcer</a:t>
            </a:r>
            <a:r>
              <a:rPr lang="fr-FR" sz="2700" dirty="0"/>
              <a:t>, et non remplacer, le </a:t>
            </a:r>
            <a:r>
              <a:rPr lang="fr-FR" sz="2700" b="1" dirty="0"/>
              <a:t>lien </a:t>
            </a:r>
            <a:r>
              <a:rPr lang="fr-FR" sz="2700" b="1" dirty="0" smtClean="0"/>
              <a:t>patients-médecins</a:t>
            </a:r>
          </a:p>
          <a:p>
            <a:r>
              <a:rPr lang="fr-FR" sz="2700" dirty="0"/>
              <a:t>Des applications qui </a:t>
            </a:r>
            <a:r>
              <a:rPr lang="fr-FR" sz="2700" dirty="0" smtClean="0"/>
              <a:t>assistent les </a:t>
            </a:r>
            <a:r>
              <a:rPr lang="fr-FR" sz="2700" b="1" dirty="0" smtClean="0"/>
              <a:t>personnels </a:t>
            </a:r>
            <a:r>
              <a:rPr lang="fr-FR" sz="2700" b="1" dirty="0"/>
              <a:t>de santé</a:t>
            </a:r>
          </a:p>
          <a:p>
            <a:r>
              <a:rPr lang="fr-FR" sz="2700" dirty="0" smtClean="0"/>
              <a:t>Accélérer </a:t>
            </a:r>
            <a:r>
              <a:rPr lang="fr-FR" sz="2700" dirty="0"/>
              <a:t>et démocratiser la </a:t>
            </a:r>
            <a:r>
              <a:rPr lang="fr-FR" sz="2700" b="1" dirty="0" smtClean="0"/>
              <a:t>recherche</a:t>
            </a:r>
            <a:endParaRPr lang="fr-FR" sz="2700" b="1" dirty="0"/>
          </a:p>
          <a:p>
            <a:r>
              <a:rPr lang="fr-FR" sz="2700" dirty="0"/>
              <a:t>De nouvelles pistes de réflexions </a:t>
            </a:r>
            <a:r>
              <a:rPr lang="fr-FR" sz="2700" b="1" dirty="0"/>
              <a:t>éthiques et </a:t>
            </a:r>
            <a:r>
              <a:rPr lang="fr-FR" sz="2700" b="1" dirty="0" smtClean="0"/>
              <a:t>juridiques</a:t>
            </a:r>
            <a:endParaRPr lang="fr-FR" sz="2700" b="1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393986"/>
            <a:ext cx="2049587" cy="69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716016" y="4558016"/>
            <a:ext cx="4077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  <a:r>
              <a:rPr lang="en-US" dirty="0" err="1"/>
              <a:t>Karine</a:t>
            </a:r>
            <a:r>
              <a:rPr lang="en-US" dirty="0"/>
              <a:t> </a:t>
            </a:r>
            <a:r>
              <a:rPr lang="en-US" dirty="0" smtClean="0"/>
              <a:t>LEVY-HEIDMANN, </a:t>
            </a:r>
            <a:r>
              <a:rPr lang="en-US" dirty="0" err="1" smtClean="0"/>
              <a:t>decembre</a:t>
            </a:r>
            <a:r>
              <a:rPr lang="en-US" dirty="0" smtClean="0"/>
              <a:t>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647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62" name="Picture 2" descr="C:\Users\L_VERLINGUE\Downloads\Image-1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7494"/>
            <a:ext cx="81280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79512" y="4764990"/>
            <a:ext cx="2504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Courtesy</a:t>
            </a:r>
            <a:r>
              <a:rPr lang="fr-FR" dirty="0" smtClean="0"/>
              <a:t> Dr Jordi </a:t>
            </a:r>
            <a:r>
              <a:rPr lang="fr-FR" dirty="0" err="1" smtClean="0"/>
              <a:t>Remon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00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11510"/>
            <a:ext cx="3800545" cy="4362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9776" y="4714845"/>
            <a:ext cx="91142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Lipinski KA, Barber LJ, Davies MN,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Ashenden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M,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Sottoriva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A,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Gerlinger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M. Cancer Evolution and the Limits of Predictability in Precision Cancer Medicine. Trends Cancer. 2016 Jan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e 5"/>
          <p:cNvGrpSpPr/>
          <p:nvPr/>
        </p:nvGrpSpPr>
        <p:grpSpPr>
          <a:xfrm rot="5400000">
            <a:off x="165877" y="1784006"/>
            <a:ext cx="4026154" cy="1281163"/>
            <a:chOff x="1043608" y="2855917"/>
            <a:chExt cx="5544616" cy="1113850"/>
          </a:xfrm>
        </p:grpSpPr>
        <p:sp>
          <p:nvSpPr>
            <p:cNvPr id="7" name="Forme libre 6"/>
            <p:cNvSpPr/>
            <p:nvPr/>
          </p:nvSpPr>
          <p:spPr>
            <a:xfrm>
              <a:off x="1043608" y="2855917"/>
              <a:ext cx="5536504" cy="1113850"/>
            </a:xfrm>
            <a:custGeom>
              <a:avLst/>
              <a:gdLst>
                <a:gd name="connsiteX0" fmla="*/ 0 w 5536504"/>
                <a:gd name="connsiteY0" fmla="*/ 613775 h 1077238"/>
                <a:gd name="connsiteX1" fmla="*/ 2267211 w 5536504"/>
                <a:gd name="connsiteY1" fmla="*/ 588723 h 1077238"/>
                <a:gd name="connsiteX2" fmla="*/ 3995803 w 5536504"/>
                <a:gd name="connsiteY2" fmla="*/ 37578 h 1077238"/>
                <a:gd name="connsiteX3" fmla="*/ 5536504 w 5536504"/>
                <a:gd name="connsiteY3" fmla="*/ 0 h 1077238"/>
                <a:gd name="connsiteX4" fmla="*/ 5536504 w 5536504"/>
                <a:gd name="connsiteY4" fmla="*/ 1077238 h 1077238"/>
                <a:gd name="connsiteX5" fmla="*/ 3995803 w 5536504"/>
                <a:gd name="connsiteY5" fmla="*/ 1077238 h 1077238"/>
                <a:gd name="connsiteX6" fmla="*/ 2242159 w 5536504"/>
                <a:gd name="connsiteY6" fmla="*/ 651353 h 1077238"/>
                <a:gd name="connsiteX7" fmla="*/ 0 w 5536504"/>
                <a:gd name="connsiteY7" fmla="*/ 613775 h 1077238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22552 h 1113850"/>
                <a:gd name="connsiteX1" fmla="*/ 2242159 w 5536504"/>
                <a:gd name="connsiteY1" fmla="*/ 522344 h 1113850"/>
                <a:gd name="connsiteX2" fmla="*/ 3945699 w 5536504"/>
                <a:gd name="connsiteY2" fmla="*/ 46355 h 1113850"/>
                <a:gd name="connsiteX3" fmla="*/ 5536504 w 5536504"/>
                <a:gd name="connsiteY3" fmla="*/ 8777 h 1113850"/>
                <a:gd name="connsiteX4" fmla="*/ 5536504 w 5536504"/>
                <a:gd name="connsiteY4" fmla="*/ 1086015 h 1113850"/>
                <a:gd name="connsiteX5" fmla="*/ 3995803 w 5536504"/>
                <a:gd name="connsiteY5" fmla="*/ 1086015 h 1113850"/>
                <a:gd name="connsiteX6" fmla="*/ 2242159 w 5536504"/>
                <a:gd name="connsiteY6" fmla="*/ 735286 h 1113850"/>
                <a:gd name="connsiteX7" fmla="*/ 0 w 5536504"/>
                <a:gd name="connsiteY7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22344 h 1113850"/>
                <a:gd name="connsiteX2" fmla="*/ 3945699 w 5536504"/>
                <a:gd name="connsiteY2" fmla="*/ 46355 h 1113850"/>
                <a:gd name="connsiteX3" fmla="*/ 5536504 w 5536504"/>
                <a:gd name="connsiteY3" fmla="*/ 8777 h 1113850"/>
                <a:gd name="connsiteX4" fmla="*/ 5536504 w 5536504"/>
                <a:gd name="connsiteY4" fmla="*/ 1086015 h 1113850"/>
                <a:gd name="connsiteX5" fmla="*/ 3995803 w 5536504"/>
                <a:gd name="connsiteY5" fmla="*/ 1086015 h 1113850"/>
                <a:gd name="connsiteX6" fmla="*/ 2242159 w 5536504"/>
                <a:gd name="connsiteY6" fmla="*/ 735286 h 1113850"/>
                <a:gd name="connsiteX7" fmla="*/ 0 w 5536504"/>
                <a:gd name="connsiteY7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22344 h 1113850"/>
                <a:gd name="connsiteX2" fmla="*/ 3945699 w 5536504"/>
                <a:gd name="connsiteY2" fmla="*/ 46355 h 1113850"/>
                <a:gd name="connsiteX3" fmla="*/ 5536504 w 5536504"/>
                <a:gd name="connsiteY3" fmla="*/ 8777 h 1113850"/>
                <a:gd name="connsiteX4" fmla="*/ 5536504 w 5536504"/>
                <a:gd name="connsiteY4" fmla="*/ 1086015 h 1113850"/>
                <a:gd name="connsiteX5" fmla="*/ 3995803 w 5536504"/>
                <a:gd name="connsiteY5" fmla="*/ 1086015 h 1113850"/>
                <a:gd name="connsiteX6" fmla="*/ 2242159 w 5536504"/>
                <a:gd name="connsiteY6" fmla="*/ 735286 h 1113850"/>
                <a:gd name="connsiteX7" fmla="*/ 0 w 5536504"/>
                <a:gd name="connsiteY7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3945699 w 5536504"/>
                <a:gd name="connsiteY2" fmla="*/ 46355 h 1113850"/>
                <a:gd name="connsiteX3" fmla="*/ 5536504 w 5536504"/>
                <a:gd name="connsiteY3" fmla="*/ 8777 h 1113850"/>
                <a:gd name="connsiteX4" fmla="*/ 5536504 w 5536504"/>
                <a:gd name="connsiteY4" fmla="*/ 1086015 h 1113850"/>
                <a:gd name="connsiteX5" fmla="*/ 3995803 w 5536504"/>
                <a:gd name="connsiteY5" fmla="*/ 1086015 h 1113850"/>
                <a:gd name="connsiteX6" fmla="*/ 2242159 w 5536504"/>
                <a:gd name="connsiteY6" fmla="*/ 735286 h 1113850"/>
                <a:gd name="connsiteX7" fmla="*/ 0 w 5536504"/>
                <a:gd name="connsiteY7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3945699 w 5536504"/>
                <a:gd name="connsiteY2" fmla="*/ 46355 h 1113850"/>
                <a:gd name="connsiteX3" fmla="*/ 5536504 w 5536504"/>
                <a:gd name="connsiteY3" fmla="*/ 8777 h 1113850"/>
                <a:gd name="connsiteX4" fmla="*/ 5536504 w 5536504"/>
                <a:gd name="connsiteY4" fmla="*/ 1086015 h 1113850"/>
                <a:gd name="connsiteX5" fmla="*/ 3995803 w 5536504"/>
                <a:gd name="connsiteY5" fmla="*/ 1086015 h 1113850"/>
                <a:gd name="connsiteX6" fmla="*/ 2231387 w 5536504"/>
                <a:gd name="connsiteY6" fmla="*/ 681093 h 1113850"/>
                <a:gd name="connsiteX7" fmla="*/ 0 w 5536504"/>
                <a:gd name="connsiteY7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3353371 w 5536504"/>
                <a:gd name="connsiteY2" fmla="*/ 225468 h 1113850"/>
                <a:gd name="connsiteX3" fmla="*/ 3945699 w 5536504"/>
                <a:gd name="connsiteY3" fmla="*/ 46355 h 1113850"/>
                <a:gd name="connsiteX4" fmla="*/ 5536504 w 5536504"/>
                <a:gd name="connsiteY4" fmla="*/ 8777 h 1113850"/>
                <a:gd name="connsiteX5" fmla="*/ 5536504 w 5536504"/>
                <a:gd name="connsiteY5" fmla="*/ 1086015 h 1113850"/>
                <a:gd name="connsiteX6" fmla="*/ 3995803 w 5536504"/>
                <a:gd name="connsiteY6" fmla="*/ 1086015 h 1113850"/>
                <a:gd name="connsiteX7" fmla="*/ 2231387 w 5536504"/>
                <a:gd name="connsiteY7" fmla="*/ 681093 h 1113850"/>
                <a:gd name="connsiteX8" fmla="*/ 0 w 5536504"/>
                <a:gd name="connsiteY8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945699 w 5536504"/>
                <a:gd name="connsiteY3" fmla="*/ 46355 h 1113850"/>
                <a:gd name="connsiteX4" fmla="*/ 5536504 w 5536504"/>
                <a:gd name="connsiteY4" fmla="*/ 8777 h 1113850"/>
                <a:gd name="connsiteX5" fmla="*/ 5536504 w 5536504"/>
                <a:gd name="connsiteY5" fmla="*/ 1086015 h 1113850"/>
                <a:gd name="connsiteX6" fmla="*/ 3995803 w 5536504"/>
                <a:gd name="connsiteY6" fmla="*/ 1086015 h 1113850"/>
                <a:gd name="connsiteX7" fmla="*/ 2231387 w 5536504"/>
                <a:gd name="connsiteY7" fmla="*/ 681093 h 1113850"/>
                <a:gd name="connsiteX8" fmla="*/ 0 w 5536504"/>
                <a:gd name="connsiteY8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945699 w 5536504"/>
                <a:gd name="connsiteY3" fmla="*/ 46355 h 1113850"/>
                <a:gd name="connsiteX4" fmla="*/ 5536504 w 5536504"/>
                <a:gd name="connsiteY4" fmla="*/ 8777 h 1113850"/>
                <a:gd name="connsiteX5" fmla="*/ 5536504 w 5536504"/>
                <a:gd name="connsiteY5" fmla="*/ 1086015 h 1113850"/>
                <a:gd name="connsiteX6" fmla="*/ 3995803 w 5536504"/>
                <a:gd name="connsiteY6" fmla="*/ 1086015 h 1113850"/>
                <a:gd name="connsiteX7" fmla="*/ 2976335 w 5536504"/>
                <a:gd name="connsiteY7" fmla="*/ 776429 h 1113850"/>
                <a:gd name="connsiteX8" fmla="*/ 2231387 w 5536504"/>
                <a:gd name="connsiteY8" fmla="*/ 681093 h 1113850"/>
                <a:gd name="connsiteX9" fmla="*/ 0 w 5536504"/>
                <a:gd name="connsiteY9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945699 w 5536504"/>
                <a:gd name="connsiteY3" fmla="*/ 46355 h 1113850"/>
                <a:gd name="connsiteX4" fmla="*/ 5536504 w 5536504"/>
                <a:gd name="connsiteY4" fmla="*/ 8777 h 1113850"/>
                <a:gd name="connsiteX5" fmla="*/ 5536504 w 5536504"/>
                <a:gd name="connsiteY5" fmla="*/ 1086015 h 1113850"/>
                <a:gd name="connsiteX6" fmla="*/ 3995803 w 5536504"/>
                <a:gd name="connsiteY6" fmla="*/ 1086015 h 1113850"/>
                <a:gd name="connsiteX7" fmla="*/ 2976336 w 5536504"/>
                <a:gd name="connsiteY7" fmla="*/ 902879 h 1113850"/>
                <a:gd name="connsiteX8" fmla="*/ 2231387 w 5536504"/>
                <a:gd name="connsiteY8" fmla="*/ 681093 h 1113850"/>
                <a:gd name="connsiteX9" fmla="*/ 0 w 5536504"/>
                <a:gd name="connsiteY9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945699 w 5536504"/>
                <a:gd name="connsiteY3" fmla="*/ 46355 h 1113850"/>
                <a:gd name="connsiteX4" fmla="*/ 5536504 w 5536504"/>
                <a:gd name="connsiteY4" fmla="*/ 8777 h 1113850"/>
                <a:gd name="connsiteX5" fmla="*/ 5536504 w 5536504"/>
                <a:gd name="connsiteY5" fmla="*/ 1086015 h 1113850"/>
                <a:gd name="connsiteX6" fmla="*/ 3995803 w 5536504"/>
                <a:gd name="connsiteY6" fmla="*/ 1086015 h 1113850"/>
                <a:gd name="connsiteX7" fmla="*/ 2965564 w 5536504"/>
                <a:gd name="connsiteY7" fmla="*/ 929976 h 1113850"/>
                <a:gd name="connsiteX8" fmla="*/ 2231387 w 5536504"/>
                <a:gd name="connsiteY8" fmla="*/ 681093 h 1113850"/>
                <a:gd name="connsiteX9" fmla="*/ 0 w 5536504"/>
                <a:gd name="connsiteY9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96461 w 5536504"/>
                <a:gd name="connsiteY3" fmla="*/ 108050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2965564 w 5536504"/>
                <a:gd name="connsiteY8" fmla="*/ 929976 h 1113850"/>
                <a:gd name="connsiteX9" fmla="*/ 2231387 w 5536504"/>
                <a:gd name="connsiteY9" fmla="*/ 681093 h 1113850"/>
                <a:gd name="connsiteX10" fmla="*/ 0 w 5536504"/>
                <a:gd name="connsiteY10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482640 w 5536504"/>
                <a:gd name="connsiteY3" fmla="*/ 333853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2965564 w 5536504"/>
                <a:gd name="connsiteY8" fmla="*/ 929976 h 1113850"/>
                <a:gd name="connsiteX9" fmla="*/ 2231387 w 5536504"/>
                <a:gd name="connsiteY9" fmla="*/ 681093 h 1113850"/>
                <a:gd name="connsiteX10" fmla="*/ 0 w 5536504"/>
                <a:gd name="connsiteY10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482640 w 5536504"/>
                <a:gd name="connsiteY3" fmla="*/ 333853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2965564 w 5536504"/>
                <a:gd name="connsiteY8" fmla="*/ 929976 h 1113850"/>
                <a:gd name="connsiteX9" fmla="*/ 2231387 w 5536504"/>
                <a:gd name="connsiteY9" fmla="*/ 681093 h 1113850"/>
                <a:gd name="connsiteX10" fmla="*/ 0 w 5536504"/>
                <a:gd name="connsiteY10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2965564 w 5536504"/>
                <a:gd name="connsiteY8" fmla="*/ 929976 h 1113850"/>
                <a:gd name="connsiteX9" fmla="*/ 2231387 w 5536504"/>
                <a:gd name="connsiteY9" fmla="*/ 681093 h 1113850"/>
                <a:gd name="connsiteX10" fmla="*/ 0 w 5536504"/>
                <a:gd name="connsiteY10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2965564 w 5536504"/>
                <a:gd name="connsiteY8" fmla="*/ 929976 h 1113850"/>
                <a:gd name="connsiteX9" fmla="*/ 2231387 w 5536504"/>
                <a:gd name="connsiteY9" fmla="*/ 681093 h 1113850"/>
                <a:gd name="connsiteX10" fmla="*/ 0 w 5536504"/>
                <a:gd name="connsiteY10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3267191 w 5536504"/>
                <a:gd name="connsiteY8" fmla="*/ 993200 h 1113850"/>
                <a:gd name="connsiteX9" fmla="*/ 2965564 w 5536504"/>
                <a:gd name="connsiteY9" fmla="*/ 929976 h 1113850"/>
                <a:gd name="connsiteX10" fmla="*/ 2231387 w 5536504"/>
                <a:gd name="connsiteY10" fmla="*/ 681093 h 1113850"/>
                <a:gd name="connsiteX11" fmla="*/ 0 w 5536504"/>
                <a:gd name="connsiteY11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3374916 w 5536504"/>
                <a:gd name="connsiteY8" fmla="*/ 866750 h 1113850"/>
                <a:gd name="connsiteX9" fmla="*/ 2965564 w 5536504"/>
                <a:gd name="connsiteY9" fmla="*/ 929976 h 1113850"/>
                <a:gd name="connsiteX10" fmla="*/ 2231387 w 5536504"/>
                <a:gd name="connsiteY10" fmla="*/ 681093 h 1113850"/>
                <a:gd name="connsiteX11" fmla="*/ 0 w 5536504"/>
                <a:gd name="connsiteY11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3374916 w 5536504"/>
                <a:gd name="connsiteY8" fmla="*/ 866750 h 1113850"/>
                <a:gd name="connsiteX9" fmla="*/ 2965564 w 5536504"/>
                <a:gd name="connsiteY9" fmla="*/ 929976 h 1113850"/>
                <a:gd name="connsiteX10" fmla="*/ 2231387 w 5536504"/>
                <a:gd name="connsiteY10" fmla="*/ 681093 h 1113850"/>
                <a:gd name="connsiteX11" fmla="*/ 0 w 5536504"/>
                <a:gd name="connsiteY11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3374916 w 5536504"/>
                <a:gd name="connsiteY8" fmla="*/ 866750 h 1113850"/>
                <a:gd name="connsiteX9" fmla="*/ 2965564 w 5536504"/>
                <a:gd name="connsiteY9" fmla="*/ 929976 h 1113850"/>
                <a:gd name="connsiteX10" fmla="*/ 2231387 w 5536504"/>
                <a:gd name="connsiteY10" fmla="*/ 681093 h 1113850"/>
                <a:gd name="connsiteX11" fmla="*/ 0 w 5536504"/>
                <a:gd name="connsiteY11" fmla="*/ 622552 h 11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6504" h="1113850">
                  <a:moveTo>
                    <a:pt x="0" y="622552"/>
                  </a:moveTo>
                  <a:lnTo>
                    <a:pt x="2242159" y="585569"/>
                  </a:lnTo>
                  <a:cubicBezTo>
                    <a:pt x="2801054" y="519388"/>
                    <a:pt x="2703184" y="333401"/>
                    <a:pt x="2987107" y="243532"/>
                  </a:cubicBezTo>
                  <a:cubicBezTo>
                    <a:pt x="3179491" y="163946"/>
                    <a:pt x="3064336" y="402845"/>
                    <a:pt x="3353371" y="379014"/>
                  </a:cubicBezTo>
                  <a:cubicBezTo>
                    <a:pt x="3642406" y="300991"/>
                    <a:pt x="3589025" y="62901"/>
                    <a:pt x="3945699" y="46355"/>
                  </a:cubicBezTo>
                  <a:cubicBezTo>
                    <a:pt x="4817859" y="-38205"/>
                    <a:pt x="5022937" y="21303"/>
                    <a:pt x="5536504" y="8777"/>
                  </a:cubicBezTo>
                  <a:lnTo>
                    <a:pt x="5536504" y="1086015"/>
                  </a:lnTo>
                  <a:cubicBezTo>
                    <a:pt x="5022937" y="1086015"/>
                    <a:pt x="4935255" y="1148645"/>
                    <a:pt x="3995803" y="1086015"/>
                  </a:cubicBezTo>
                  <a:cubicBezTo>
                    <a:pt x="3617584" y="1070546"/>
                    <a:pt x="3589713" y="865661"/>
                    <a:pt x="3374916" y="866750"/>
                  </a:cubicBezTo>
                  <a:cubicBezTo>
                    <a:pt x="3084713" y="840744"/>
                    <a:pt x="3138198" y="981994"/>
                    <a:pt x="2965564" y="929976"/>
                  </a:cubicBezTo>
                  <a:cubicBezTo>
                    <a:pt x="2792930" y="877958"/>
                    <a:pt x="2727443" y="706739"/>
                    <a:pt x="2231387" y="681093"/>
                  </a:cubicBezTo>
                  <a:lnTo>
                    <a:pt x="0" y="62255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orme libre 7"/>
            <p:cNvSpPr/>
            <p:nvPr/>
          </p:nvSpPr>
          <p:spPr>
            <a:xfrm>
              <a:off x="3944861" y="2855917"/>
              <a:ext cx="2635252" cy="1096043"/>
            </a:xfrm>
            <a:custGeom>
              <a:avLst/>
              <a:gdLst>
                <a:gd name="connsiteX0" fmla="*/ 0 w 5536504"/>
                <a:gd name="connsiteY0" fmla="*/ 613775 h 1077238"/>
                <a:gd name="connsiteX1" fmla="*/ 2267211 w 5536504"/>
                <a:gd name="connsiteY1" fmla="*/ 588723 h 1077238"/>
                <a:gd name="connsiteX2" fmla="*/ 3995803 w 5536504"/>
                <a:gd name="connsiteY2" fmla="*/ 37578 h 1077238"/>
                <a:gd name="connsiteX3" fmla="*/ 5536504 w 5536504"/>
                <a:gd name="connsiteY3" fmla="*/ 0 h 1077238"/>
                <a:gd name="connsiteX4" fmla="*/ 5536504 w 5536504"/>
                <a:gd name="connsiteY4" fmla="*/ 1077238 h 1077238"/>
                <a:gd name="connsiteX5" fmla="*/ 3995803 w 5536504"/>
                <a:gd name="connsiteY5" fmla="*/ 1077238 h 1077238"/>
                <a:gd name="connsiteX6" fmla="*/ 2242159 w 5536504"/>
                <a:gd name="connsiteY6" fmla="*/ 651353 h 1077238"/>
                <a:gd name="connsiteX7" fmla="*/ 0 w 5536504"/>
                <a:gd name="connsiteY7" fmla="*/ 613775 h 1077238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092242"/>
                <a:gd name="connsiteX1" fmla="*/ 2242159 w 5536504"/>
                <a:gd name="connsiteY1" fmla="*/ 518480 h 1092242"/>
                <a:gd name="connsiteX2" fmla="*/ 3945699 w 5536504"/>
                <a:gd name="connsiteY2" fmla="*/ 42491 h 1092242"/>
                <a:gd name="connsiteX3" fmla="*/ 5536504 w 5536504"/>
                <a:gd name="connsiteY3" fmla="*/ 4913 h 1092242"/>
                <a:gd name="connsiteX4" fmla="*/ 5536504 w 5536504"/>
                <a:gd name="connsiteY4" fmla="*/ 1082151 h 1092242"/>
                <a:gd name="connsiteX5" fmla="*/ 3995802 w 5536504"/>
                <a:gd name="connsiteY5" fmla="*/ 1055148 h 1092242"/>
                <a:gd name="connsiteX6" fmla="*/ 2242159 w 5536504"/>
                <a:gd name="connsiteY6" fmla="*/ 731422 h 1092242"/>
                <a:gd name="connsiteX7" fmla="*/ 0 w 5536504"/>
                <a:gd name="connsiteY7" fmla="*/ 618688 h 1092242"/>
                <a:gd name="connsiteX0" fmla="*/ 0 w 5536504"/>
                <a:gd name="connsiteY0" fmla="*/ 618688 h 1092242"/>
                <a:gd name="connsiteX1" fmla="*/ 2242159 w 5536504"/>
                <a:gd name="connsiteY1" fmla="*/ 518480 h 1092242"/>
                <a:gd name="connsiteX2" fmla="*/ 3945699 w 5536504"/>
                <a:gd name="connsiteY2" fmla="*/ 42491 h 1092242"/>
                <a:gd name="connsiteX3" fmla="*/ 5536504 w 5536504"/>
                <a:gd name="connsiteY3" fmla="*/ 4913 h 1092242"/>
                <a:gd name="connsiteX4" fmla="*/ 5536504 w 5536504"/>
                <a:gd name="connsiteY4" fmla="*/ 1082151 h 1092242"/>
                <a:gd name="connsiteX5" fmla="*/ 3995802 w 5536504"/>
                <a:gd name="connsiteY5" fmla="*/ 1055148 h 1092242"/>
                <a:gd name="connsiteX6" fmla="*/ 2242159 w 5536504"/>
                <a:gd name="connsiteY6" fmla="*/ 731422 h 1092242"/>
                <a:gd name="connsiteX7" fmla="*/ 0 w 5536504"/>
                <a:gd name="connsiteY7" fmla="*/ 618688 h 1092242"/>
                <a:gd name="connsiteX0" fmla="*/ 0 w 5536504"/>
                <a:gd name="connsiteY0" fmla="*/ 618688 h 1092242"/>
                <a:gd name="connsiteX1" fmla="*/ 2242159 w 5536504"/>
                <a:gd name="connsiteY1" fmla="*/ 518480 h 1092242"/>
                <a:gd name="connsiteX2" fmla="*/ 3945699 w 5536504"/>
                <a:gd name="connsiteY2" fmla="*/ 42491 h 1092242"/>
                <a:gd name="connsiteX3" fmla="*/ 5536504 w 5536504"/>
                <a:gd name="connsiteY3" fmla="*/ 4913 h 1092242"/>
                <a:gd name="connsiteX4" fmla="*/ 5536504 w 5536504"/>
                <a:gd name="connsiteY4" fmla="*/ 1082151 h 1092242"/>
                <a:gd name="connsiteX5" fmla="*/ 3995802 w 5536504"/>
                <a:gd name="connsiteY5" fmla="*/ 1055148 h 1092242"/>
                <a:gd name="connsiteX6" fmla="*/ 2242159 w 5536504"/>
                <a:gd name="connsiteY6" fmla="*/ 731422 h 1092242"/>
                <a:gd name="connsiteX7" fmla="*/ 0 w 5536504"/>
                <a:gd name="connsiteY7" fmla="*/ 618688 h 1092242"/>
                <a:gd name="connsiteX0" fmla="*/ 0 w 5536504"/>
                <a:gd name="connsiteY0" fmla="*/ 618688 h 1092242"/>
                <a:gd name="connsiteX1" fmla="*/ 2242159 w 5536504"/>
                <a:gd name="connsiteY1" fmla="*/ 482477 h 1092242"/>
                <a:gd name="connsiteX2" fmla="*/ 3945699 w 5536504"/>
                <a:gd name="connsiteY2" fmla="*/ 42491 h 1092242"/>
                <a:gd name="connsiteX3" fmla="*/ 5536504 w 5536504"/>
                <a:gd name="connsiteY3" fmla="*/ 4913 h 1092242"/>
                <a:gd name="connsiteX4" fmla="*/ 5536504 w 5536504"/>
                <a:gd name="connsiteY4" fmla="*/ 1082151 h 1092242"/>
                <a:gd name="connsiteX5" fmla="*/ 3995802 w 5536504"/>
                <a:gd name="connsiteY5" fmla="*/ 1055148 h 1092242"/>
                <a:gd name="connsiteX6" fmla="*/ 2242159 w 5536504"/>
                <a:gd name="connsiteY6" fmla="*/ 731422 h 1092242"/>
                <a:gd name="connsiteX7" fmla="*/ 0 w 5536504"/>
                <a:gd name="connsiteY7" fmla="*/ 618688 h 1092242"/>
                <a:gd name="connsiteX0" fmla="*/ 0 w 5536504"/>
                <a:gd name="connsiteY0" fmla="*/ 618688 h 1092242"/>
                <a:gd name="connsiteX1" fmla="*/ 2242159 w 5536504"/>
                <a:gd name="connsiteY1" fmla="*/ 482477 h 1092242"/>
                <a:gd name="connsiteX2" fmla="*/ 3945699 w 5536504"/>
                <a:gd name="connsiteY2" fmla="*/ 42491 h 1092242"/>
                <a:gd name="connsiteX3" fmla="*/ 5536504 w 5536504"/>
                <a:gd name="connsiteY3" fmla="*/ 4913 h 1092242"/>
                <a:gd name="connsiteX4" fmla="*/ 5536504 w 5536504"/>
                <a:gd name="connsiteY4" fmla="*/ 1082151 h 1092242"/>
                <a:gd name="connsiteX5" fmla="*/ 3995802 w 5536504"/>
                <a:gd name="connsiteY5" fmla="*/ 1055148 h 1092242"/>
                <a:gd name="connsiteX6" fmla="*/ 2264790 w 5536504"/>
                <a:gd name="connsiteY6" fmla="*/ 695418 h 1092242"/>
                <a:gd name="connsiteX7" fmla="*/ 0 w 5536504"/>
                <a:gd name="connsiteY7" fmla="*/ 618688 h 109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36504" h="1092242">
                  <a:moveTo>
                    <a:pt x="0" y="618688"/>
                  </a:moveTo>
                  <a:lnTo>
                    <a:pt x="2242159" y="482477"/>
                  </a:lnTo>
                  <a:cubicBezTo>
                    <a:pt x="3072550" y="415773"/>
                    <a:pt x="3281820" y="176102"/>
                    <a:pt x="3945699" y="42491"/>
                  </a:cubicBezTo>
                  <a:cubicBezTo>
                    <a:pt x="4885150" y="-32665"/>
                    <a:pt x="5022937" y="17439"/>
                    <a:pt x="5536504" y="4913"/>
                  </a:cubicBezTo>
                  <a:lnTo>
                    <a:pt x="5536504" y="1082151"/>
                  </a:lnTo>
                  <a:cubicBezTo>
                    <a:pt x="5022937" y="1082151"/>
                    <a:pt x="4935254" y="1117778"/>
                    <a:pt x="3995802" y="1055148"/>
                  </a:cubicBezTo>
                  <a:cubicBezTo>
                    <a:pt x="3285994" y="963290"/>
                    <a:pt x="3529016" y="778275"/>
                    <a:pt x="2264790" y="695418"/>
                  </a:cubicBezTo>
                  <a:lnTo>
                    <a:pt x="0" y="61868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orme libre 8"/>
            <p:cNvSpPr/>
            <p:nvPr/>
          </p:nvSpPr>
          <p:spPr>
            <a:xfrm>
              <a:off x="5868144" y="2860117"/>
              <a:ext cx="720080" cy="288032"/>
            </a:xfrm>
            <a:custGeom>
              <a:avLst/>
              <a:gdLst>
                <a:gd name="connsiteX0" fmla="*/ 0 w 5536504"/>
                <a:gd name="connsiteY0" fmla="*/ 613775 h 1077238"/>
                <a:gd name="connsiteX1" fmla="*/ 2267211 w 5536504"/>
                <a:gd name="connsiteY1" fmla="*/ 588723 h 1077238"/>
                <a:gd name="connsiteX2" fmla="*/ 3995803 w 5536504"/>
                <a:gd name="connsiteY2" fmla="*/ 37578 h 1077238"/>
                <a:gd name="connsiteX3" fmla="*/ 5536504 w 5536504"/>
                <a:gd name="connsiteY3" fmla="*/ 0 h 1077238"/>
                <a:gd name="connsiteX4" fmla="*/ 5536504 w 5536504"/>
                <a:gd name="connsiteY4" fmla="*/ 1077238 h 1077238"/>
                <a:gd name="connsiteX5" fmla="*/ 3995803 w 5536504"/>
                <a:gd name="connsiteY5" fmla="*/ 1077238 h 1077238"/>
                <a:gd name="connsiteX6" fmla="*/ 2242159 w 5536504"/>
                <a:gd name="connsiteY6" fmla="*/ 651353 h 1077238"/>
                <a:gd name="connsiteX7" fmla="*/ 0 w 5536504"/>
                <a:gd name="connsiteY7" fmla="*/ 613775 h 1077238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36504" h="1109986">
                  <a:moveTo>
                    <a:pt x="0" y="618688"/>
                  </a:moveTo>
                  <a:lnTo>
                    <a:pt x="2242159" y="518480"/>
                  </a:lnTo>
                  <a:cubicBezTo>
                    <a:pt x="3306871" y="334765"/>
                    <a:pt x="3281820" y="176102"/>
                    <a:pt x="3945699" y="42491"/>
                  </a:cubicBezTo>
                  <a:cubicBezTo>
                    <a:pt x="4885150" y="-32665"/>
                    <a:pt x="5022937" y="17439"/>
                    <a:pt x="5536504" y="4913"/>
                  </a:cubicBezTo>
                  <a:lnTo>
                    <a:pt x="5536504" y="1082151"/>
                  </a:lnTo>
                  <a:cubicBezTo>
                    <a:pt x="5022937" y="1082151"/>
                    <a:pt x="4935255" y="1144781"/>
                    <a:pt x="3995803" y="1082151"/>
                  </a:cubicBezTo>
                  <a:cubicBezTo>
                    <a:pt x="3285995" y="990293"/>
                    <a:pt x="3302696" y="823279"/>
                    <a:pt x="2242159" y="731422"/>
                  </a:cubicBezTo>
                  <a:lnTo>
                    <a:pt x="0" y="618688"/>
                  </a:lnTo>
                  <a:close/>
                </a:path>
              </a:pathLst>
            </a:custGeom>
            <a:solidFill>
              <a:srgbClr val="F253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orme libre 9"/>
            <p:cNvSpPr/>
            <p:nvPr/>
          </p:nvSpPr>
          <p:spPr>
            <a:xfrm>
              <a:off x="5868144" y="3480618"/>
              <a:ext cx="720080" cy="471112"/>
            </a:xfrm>
            <a:custGeom>
              <a:avLst/>
              <a:gdLst>
                <a:gd name="connsiteX0" fmla="*/ 0 w 5536504"/>
                <a:gd name="connsiteY0" fmla="*/ 613775 h 1077238"/>
                <a:gd name="connsiteX1" fmla="*/ 2267211 w 5536504"/>
                <a:gd name="connsiteY1" fmla="*/ 588723 h 1077238"/>
                <a:gd name="connsiteX2" fmla="*/ 3995803 w 5536504"/>
                <a:gd name="connsiteY2" fmla="*/ 37578 h 1077238"/>
                <a:gd name="connsiteX3" fmla="*/ 5536504 w 5536504"/>
                <a:gd name="connsiteY3" fmla="*/ 0 h 1077238"/>
                <a:gd name="connsiteX4" fmla="*/ 5536504 w 5536504"/>
                <a:gd name="connsiteY4" fmla="*/ 1077238 h 1077238"/>
                <a:gd name="connsiteX5" fmla="*/ 3995803 w 5536504"/>
                <a:gd name="connsiteY5" fmla="*/ 1077238 h 1077238"/>
                <a:gd name="connsiteX6" fmla="*/ 2242159 w 5536504"/>
                <a:gd name="connsiteY6" fmla="*/ 651353 h 1077238"/>
                <a:gd name="connsiteX7" fmla="*/ 0 w 5536504"/>
                <a:gd name="connsiteY7" fmla="*/ 613775 h 1077238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36504" h="1109986">
                  <a:moveTo>
                    <a:pt x="0" y="618688"/>
                  </a:moveTo>
                  <a:lnTo>
                    <a:pt x="2242159" y="518480"/>
                  </a:lnTo>
                  <a:cubicBezTo>
                    <a:pt x="3306871" y="334765"/>
                    <a:pt x="3281820" y="176102"/>
                    <a:pt x="3945699" y="42491"/>
                  </a:cubicBezTo>
                  <a:cubicBezTo>
                    <a:pt x="4885150" y="-32665"/>
                    <a:pt x="5022937" y="17439"/>
                    <a:pt x="5536504" y="4913"/>
                  </a:cubicBezTo>
                  <a:lnTo>
                    <a:pt x="5536504" y="1082151"/>
                  </a:lnTo>
                  <a:cubicBezTo>
                    <a:pt x="5022937" y="1082151"/>
                    <a:pt x="4935255" y="1144781"/>
                    <a:pt x="3995803" y="1082151"/>
                  </a:cubicBezTo>
                  <a:cubicBezTo>
                    <a:pt x="3285995" y="990293"/>
                    <a:pt x="3302696" y="823279"/>
                    <a:pt x="2242159" y="731422"/>
                  </a:cubicBezTo>
                  <a:lnTo>
                    <a:pt x="0" y="618688"/>
                  </a:lnTo>
                  <a:close/>
                </a:path>
              </a:pathLst>
            </a:custGeom>
            <a:solidFill>
              <a:srgbClr val="F253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" name="Connecteur droit avec flèche 2"/>
          <p:cNvCxnSpPr/>
          <p:nvPr/>
        </p:nvCxnSpPr>
        <p:spPr>
          <a:xfrm>
            <a:off x="2932900" y="552379"/>
            <a:ext cx="0" cy="37444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 rot="5400000">
            <a:off x="2883988" y="2239921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59832" y="-20538"/>
            <a:ext cx="2616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Cancer Evolution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430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Evolutionary </a:t>
            </a:r>
            <a:r>
              <a:rPr lang="en-US" sz="2800" dirty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and ecological features of neoplasms</a:t>
            </a:r>
            <a:endParaRPr lang="en-US" sz="2800" dirty="0"/>
          </a:p>
        </p:txBody>
      </p:sp>
      <p:pic>
        <p:nvPicPr>
          <p:cNvPr id="3" name="Picture 2" descr="nrc.2017.69-f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77"/>
          <a:stretch/>
        </p:blipFill>
        <p:spPr bwMode="auto">
          <a:xfrm>
            <a:off x="971600" y="1133716"/>
            <a:ext cx="3203848" cy="3388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nrc.2017.69-f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54"/>
          <a:stretch/>
        </p:blipFill>
        <p:spPr bwMode="auto">
          <a:xfrm>
            <a:off x="4962824" y="1096046"/>
            <a:ext cx="2847721" cy="330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4791789"/>
            <a:ext cx="638668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Maley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CC,</a:t>
            </a:r>
            <a:r>
              <a:rPr kumimoji="0" 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et al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. Classifying the evolutionary and ecological features of neoplasms. Nat Rev Cancer. 2017 Oct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49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Cancer </a:t>
            </a:r>
            <a:r>
              <a:rPr lang="fr-FR" dirty="0" err="1" smtClean="0"/>
              <a:t>evolution</a:t>
            </a:r>
            <a:r>
              <a:rPr lang="fr-FR" dirty="0" smtClean="0"/>
              <a:t> -&gt; </a:t>
            </a:r>
            <a:r>
              <a:rPr lang="fr-FR" dirty="0" err="1" smtClean="0"/>
              <a:t>game</a:t>
            </a:r>
            <a:r>
              <a:rPr lang="fr-FR" dirty="0" smtClean="0"/>
              <a:t> </a:t>
            </a:r>
            <a:r>
              <a:rPr lang="fr-FR" dirty="0" err="1" smtClean="0"/>
              <a:t>theory</a:t>
            </a:r>
            <a:endParaRPr lang="en-US" dirty="0"/>
          </a:p>
        </p:txBody>
      </p:sp>
      <p:pic>
        <p:nvPicPr>
          <p:cNvPr id="17412" name="Picture 4" descr="https://jamanetwork.com/data/Journals/ONCOLOGY/0/crv180004f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765" y="1350897"/>
            <a:ext cx="3240360" cy="330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rc.2017.69-f4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2"/>
          <a:stretch/>
        </p:blipFill>
        <p:spPr bwMode="auto">
          <a:xfrm>
            <a:off x="755576" y="1131590"/>
            <a:ext cx="2901397" cy="344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51520" y="4591734"/>
            <a:ext cx="365697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Maley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CC,</a:t>
            </a:r>
            <a:r>
              <a:rPr kumimoji="0" 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et al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. Classifying the evolutionary and ecological features of neoplasms. Nat Rev Cancer. 2017 Oct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99458" y="4587974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 err="1"/>
              <a:t>Stanková</a:t>
            </a:r>
            <a:r>
              <a:rPr lang="en-US" sz="1050" dirty="0"/>
              <a:t> </a:t>
            </a:r>
            <a:r>
              <a:rPr lang="en-US" sz="1050" dirty="0" smtClean="0"/>
              <a:t>K</a:t>
            </a:r>
            <a:r>
              <a:rPr lang="en-US" sz="1050" dirty="0"/>
              <a:t> </a:t>
            </a:r>
            <a:r>
              <a:rPr lang="en-US" sz="1050" dirty="0" smtClean="0"/>
              <a:t>et al. </a:t>
            </a:r>
            <a:r>
              <a:rPr lang="en-US" sz="1050" dirty="0"/>
              <a:t>Optimizing Cancer Treatment Using Game Theory: A Review. </a:t>
            </a:r>
            <a:r>
              <a:rPr lang="fr-FR" sz="1050" dirty="0"/>
              <a:t>JAMA </a:t>
            </a:r>
            <a:r>
              <a:rPr lang="fr-FR" sz="1050" dirty="0" err="1"/>
              <a:t>Oncol</a:t>
            </a:r>
            <a:r>
              <a:rPr lang="fr-FR" sz="1050" dirty="0"/>
              <a:t>. </a:t>
            </a:r>
            <a:r>
              <a:rPr lang="fr-FR" sz="1050" dirty="0" smtClean="0"/>
              <a:t>2018</a:t>
            </a:r>
            <a:endParaRPr lang="en-US" sz="1050" dirty="0"/>
          </a:p>
        </p:txBody>
      </p:sp>
      <p:sp>
        <p:nvSpPr>
          <p:cNvPr id="4" name="Rectangle 3"/>
          <p:cNvSpPr/>
          <p:nvPr/>
        </p:nvSpPr>
        <p:spPr>
          <a:xfrm>
            <a:off x="5940152" y="915566"/>
            <a:ext cx="24249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Pursuit : escape</a:t>
            </a:r>
          </a:p>
          <a:p>
            <a:pPr algn="ctr"/>
            <a:r>
              <a:rPr lang="fr-FR" dirty="0" err="1" smtClean="0"/>
              <a:t>Treatment</a:t>
            </a:r>
            <a:r>
              <a:rPr lang="fr-FR" dirty="0" smtClean="0"/>
              <a:t> : </a:t>
            </a:r>
            <a:r>
              <a:rPr lang="fr-FR" dirty="0" err="1" smtClean="0"/>
              <a:t>tumor</a:t>
            </a:r>
            <a:r>
              <a:rPr lang="fr-FR" dirty="0" smtClean="0"/>
              <a:t> </a:t>
            </a:r>
            <a:r>
              <a:rPr lang="fr-FR" dirty="0" err="1" smtClean="0"/>
              <a:t>cells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7" name="Groupe 6"/>
          <p:cNvGrpSpPr/>
          <p:nvPr/>
        </p:nvGrpSpPr>
        <p:grpSpPr>
          <a:xfrm>
            <a:off x="3779912" y="2484851"/>
            <a:ext cx="1531933" cy="369332"/>
            <a:chOff x="3779912" y="2484851"/>
            <a:chExt cx="1531933" cy="369332"/>
          </a:xfrm>
        </p:grpSpPr>
        <p:sp>
          <p:nvSpPr>
            <p:cNvPr id="8" name="ZoneTexte 7"/>
            <p:cNvSpPr txBox="1"/>
            <p:nvPr/>
          </p:nvSpPr>
          <p:spPr>
            <a:xfrm>
              <a:off x="4155387" y="2484851"/>
              <a:ext cx="780983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model</a:t>
              </a:r>
              <a:endParaRPr lang="en-US" dirty="0"/>
            </a:p>
          </p:txBody>
        </p:sp>
        <p:cxnSp>
          <p:nvCxnSpPr>
            <p:cNvPr id="9" name="Connecteur droit avec flèche 8"/>
            <p:cNvCxnSpPr>
              <a:endCxn id="8" idx="1"/>
            </p:cNvCxnSpPr>
            <p:nvPr/>
          </p:nvCxnSpPr>
          <p:spPr>
            <a:xfrm>
              <a:off x="3779912" y="2669517"/>
              <a:ext cx="37547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/>
            <p:cNvCxnSpPr/>
            <p:nvPr/>
          </p:nvCxnSpPr>
          <p:spPr>
            <a:xfrm>
              <a:off x="4936370" y="2669517"/>
              <a:ext cx="37547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848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ZoneTexte 6"/>
          <p:cNvSpPr txBox="1"/>
          <p:nvPr/>
        </p:nvSpPr>
        <p:spPr>
          <a:xfrm>
            <a:off x="3982110" y="4913956"/>
            <a:ext cx="516189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/>
            </a:lvl1pPr>
          </a:lstStyle>
          <a:p>
            <a:r>
              <a:rPr dirty="0"/>
              <a:t>WW Soon et al. 2013</a:t>
            </a:r>
          </a:p>
        </p:txBody>
      </p:sp>
      <p:sp>
        <p:nvSpPr>
          <p:cNvPr id="170" name="Titre 1"/>
          <p:cNvSpPr txBox="1"/>
          <p:nvPr/>
        </p:nvSpPr>
        <p:spPr>
          <a:xfrm>
            <a:off x="457200" y="-128550"/>
            <a:ext cx="8229600" cy="876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448055">
              <a:lnSpc>
                <a:spcPct val="80000"/>
              </a:lnSpc>
              <a:defRPr sz="3822"/>
            </a:pPr>
            <a:r>
              <a:rPr lang="fr-FR" dirty="0" err="1" smtClean="0"/>
              <a:t>Complexity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0" y="7566"/>
            <a:ext cx="2493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Cancer/patient </a:t>
            </a:r>
            <a:r>
              <a:rPr lang="fr-FR" dirty="0" err="1"/>
              <a:t>selection</a:t>
            </a:r>
            <a:endParaRPr lang="en-US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79512" y="590356"/>
            <a:ext cx="8784976" cy="4553144"/>
            <a:chOff x="323528" y="590356"/>
            <a:chExt cx="8784976" cy="4553144"/>
          </a:xfrm>
        </p:grpSpPr>
        <p:pic>
          <p:nvPicPr>
            <p:cNvPr id="168" name="Image 5" descr="Image 5"/>
            <p:cNvPicPr>
              <a:picLocks noChangeAspect="1"/>
            </p:cNvPicPr>
            <p:nvPr/>
          </p:nvPicPr>
          <p:blipFill>
            <a:blip r:embed="rId2">
              <a:extLst/>
            </a:blip>
            <a:srcRect b="2357"/>
            <a:stretch>
              <a:fillRect/>
            </a:stretch>
          </p:blipFill>
          <p:spPr>
            <a:xfrm>
              <a:off x="323528" y="590356"/>
              <a:ext cx="6408712" cy="4553144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</p:spPr>
        </p:pic>
        <p:sp>
          <p:nvSpPr>
            <p:cNvPr id="6" name="ZoneTexte 5"/>
            <p:cNvSpPr txBox="1"/>
            <p:nvPr/>
          </p:nvSpPr>
          <p:spPr>
            <a:xfrm>
              <a:off x="7027724" y="2866928"/>
              <a:ext cx="780983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model</a:t>
              </a:r>
              <a:endParaRPr lang="en-US" dirty="0"/>
            </a:p>
          </p:txBody>
        </p:sp>
        <p:cxnSp>
          <p:nvCxnSpPr>
            <p:cNvPr id="4" name="Connecteur droit avec flèche 3"/>
            <p:cNvCxnSpPr>
              <a:stCxn id="6" idx="3"/>
              <a:endCxn id="5" idx="1"/>
            </p:cNvCxnSpPr>
            <p:nvPr/>
          </p:nvCxnSpPr>
          <p:spPr>
            <a:xfrm>
              <a:off x="7808707" y="3051594"/>
              <a:ext cx="1547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/>
            <p:cNvSpPr txBox="1"/>
            <p:nvPr/>
          </p:nvSpPr>
          <p:spPr>
            <a:xfrm>
              <a:off x="7963447" y="2866928"/>
              <a:ext cx="114505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prediction</a:t>
              </a:r>
              <a:endParaRPr lang="en-US" dirty="0"/>
            </a:p>
          </p:txBody>
        </p:sp>
        <p:cxnSp>
          <p:nvCxnSpPr>
            <p:cNvPr id="9" name="Connecteur droit avec flèche 8"/>
            <p:cNvCxnSpPr>
              <a:endCxn id="6" idx="1"/>
            </p:cNvCxnSpPr>
            <p:nvPr/>
          </p:nvCxnSpPr>
          <p:spPr>
            <a:xfrm>
              <a:off x="6732240" y="843558"/>
              <a:ext cx="295484" cy="22080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/>
            <p:cNvCxnSpPr>
              <a:endCxn id="6" idx="1"/>
            </p:cNvCxnSpPr>
            <p:nvPr/>
          </p:nvCxnSpPr>
          <p:spPr>
            <a:xfrm>
              <a:off x="6732240" y="1347614"/>
              <a:ext cx="295484" cy="170398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>
              <a:endCxn id="6" idx="1"/>
            </p:cNvCxnSpPr>
            <p:nvPr/>
          </p:nvCxnSpPr>
          <p:spPr>
            <a:xfrm>
              <a:off x="6732240" y="1947576"/>
              <a:ext cx="295484" cy="11040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>
              <a:endCxn id="6" idx="1"/>
            </p:cNvCxnSpPr>
            <p:nvPr/>
          </p:nvCxnSpPr>
          <p:spPr>
            <a:xfrm>
              <a:off x="6732240" y="2499585"/>
              <a:ext cx="295484" cy="55200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>
              <a:endCxn id="6" idx="1"/>
            </p:cNvCxnSpPr>
            <p:nvPr/>
          </p:nvCxnSpPr>
          <p:spPr>
            <a:xfrm>
              <a:off x="6732240" y="3051594"/>
              <a:ext cx="29548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endCxn id="6" idx="1"/>
            </p:cNvCxnSpPr>
            <p:nvPr/>
          </p:nvCxnSpPr>
          <p:spPr>
            <a:xfrm flipV="1">
              <a:off x="6732240" y="3051594"/>
              <a:ext cx="295484" cy="38425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endCxn id="6" idx="1"/>
            </p:cNvCxnSpPr>
            <p:nvPr/>
          </p:nvCxnSpPr>
          <p:spPr>
            <a:xfrm flipV="1">
              <a:off x="6732240" y="3051594"/>
              <a:ext cx="295484" cy="11043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>
              <a:endCxn id="6" idx="1"/>
            </p:cNvCxnSpPr>
            <p:nvPr/>
          </p:nvCxnSpPr>
          <p:spPr>
            <a:xfrm flipV="1">
              <a:off x="6732240" y="3051594"/>
              <a:ext cx="295484" cy="16083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4" descr="https://jamanetwork.com/data/Journals/ONCOLOGY/0/crv180004f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653" y="1605516"/>
            <a:ext cx="1112103" cy="113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39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re 1"/>
          <p:cNvSpPr txBox="1"/>
          <p:nvPr/>
        </p:nvSpPr>
        <p:spPr>
          <a:xfrm>
            <a:off x="457200" y="110797"/>
            <a:ext cx="8229600" cy="876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448055">
              <a:lnSpc>
                <a:spcPct val="80000"/>
              </a:lnSpc>
              <a:defRPr sz="3822"/>
            </a:pPr>
            <a:r>
              <a:rPr lang="fr-FR" dirty="0" err="1" smtClean="0"/>
              <a:t>Models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0" y="7566"/>
            <a:ext cx="2493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Cancer/patient </a:t>
            </a:r>
            <a:r>
              <a:rPr lang="fr-FR" dirty="0" err="1"/>
              <a:t>selection</a:t>
            </a:r>
            <a:endParaRPr lang="en-US" dirty="0"/>
          </a:p>
        </p:txBody>
      </p:sp>
      <p:pic>
        <p:nvPicPr>
          <p:cNvPr id="168" name="Image 5" descr="Image 5"/>
          <p:cNvPicPr>
            <a:picLocks noChangeAspect="1"/>
          </p:cNvPicPr>
          <p:nvPr/>
        </p:nvPicPr>
        <p:blipFill>
          <a:blip r:embed="rId2">
            <a:extLst/>
          </a:blip>
          <a:srcRect b="2357"/>
          <a:stretch>
            <a:fillRect/>
          </a:stretch>
        </p:blipFill>
        <p:spPr>
          <a:xfrm>
            <a:off x="204230" y="1436514"/>
            <a:ext cx="4007730" cy="2847338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sp>
        <p:nvSpPr>
          <p:cNvPr id="6" name="ZoneTexte 5"/>
          <p:cNvSpPr txBox="1"/>
          <p:nvPr/>
        </p:nvSpPr>
        <p:spPr>
          <a:xfrm>
            <a:off x="4944939" y="2853736"/>
            <a:ext cx="1374094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dirty="0" smtClean="0"/>
              <a:t>model</a:t>
            </a:r>
            <a:endParaRPr lang="en-US" sz="3600" dirty="0"/>
          </a:p>
        </p:txBody>
      </p:sp>
      <p:cxnSp>
        <p:nvCxnSpPr>
          <p:cNvPr id="4" name="Connecteur droit avec flèche 3"/>
          <p:cNvCxnSpPr>
            <a:stCxn id="6" idx="3"/>
            <a:endCxn id="5" idx="1"/>
          </p:cNvCxnSpPr>
          <p:nvPr/>
        </p:nvCxnSpPr>
        <p:spPr>
          <a:xfrm>
            <a:off x="6319033" y="3176902"/>
            <a:ext cx="258450" cy="116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6577483" y="2865406"/>
            <a:ext cx="209897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3600" dirty="0" err="1" smtClean="0"/>
              <a:t>prediction</a:t>
            </a:r>
            <a:endParaRPr lang="en-US" sz="3600" dirty="0"/>
          </a:p>
        </p:txBody>
      </p:sp>
      <p:grpSp>
        <p:nvGrpSpPr>
          <p:cNvPr id="7" name="Groupe 6"/>
          <p:cNvGrpSpPr/>
          <p:nvPr/>
        </p:nvGrpSpPr>
        <p:grpSpPr>
          <a:xfrm>
            <a:off x="4235610" y="1419622"/>
            <a:ext cx="696430" cy="2825626"/>
            <a:chOff x="6096951" y="828036"/>
            <a:chExt cx="295484" cy="3816428"/>
          </a:xfrm>
        </p:grpSpPr>
        <p:cxnSp>
          <p:nvCxnSpPr>
            <p:cNvPr id="9" name="Connecteur droit avec flèche 8"/>
            <p:cNvCxnSpPr>
              <a:endCxn id="6" idx="1"/>
            </p:cNvCxnSpPr>
            <p:nvPr/>
          </p:nvCxnSpPr>
          <p:spPr>
            <a:xfrm>
              <a:off x="6096951" y="828036"/>
              <a:ext cx="295484" cy="238163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/>
            <p:cNvCxnSpPr>
              <a:endCxn id="6" idx="1"/>
            </p:cNvCxnSpPr>
            <p:nvPr/>
          </p:nvCxnSpPr>
          <p:spPr>
            <a:xfrm>
              <a:off x="6096951" y="1332091"/>
              <a:ext cx="295484" cy="187757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>
              <a:endCxn id="6" idx="1"/>
            </p:cNvCxnSpPr>
            <p:nvPr/>
          </p:nvCxnSpPr>
          <p:spPr>
            <a:xfrm>
              <a:off x="6096951" y="1932054"/>
              <a:ext cx="295484" cy="127761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>
              <a:endCxn id="6" idx="1"/>
            </p:cNvCxnSpPr>
            <p:nvPr/>
          </p:nvCxnSpPr>
          <p:spPr>
            <a:xfrm>
              <a:off x="6096951" y="2484064"/>
              <a:ext cx="295484" cy="72560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>
              <a:endCxn id="6" idx="1"/>
            </p:cNvCxnSpPr>
            <p:nvPr/>
          </p:nvCxnSpPr>
          <p:spPr>
            <a:xfrm>
              <a:off x="6096951" y="3036073"/>
              <a:ext cx="295484" cy="17359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endCxn id="6" idx="1"/>
            </p:cNvCxnSpPr>
            <p:nvPr/>
          </p:nvCxnSpPr>
          <p:spPr>
            <a:xfrm flipV="1">
              <a:off x="6096951" y="3209670"/>
              <a:ext cx="295484" cy="21065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endCxn id="6" idx="1"/>
            </p:cNvCxnSpPr>
            <p:nvPr/>
          </p:nvCxnSpPr>
          <p:spPr>
            <a:xfrm flipV="1">
              <a:off x="6096951" y="3209670"/>
              <a:ext cx="295484" cy="9307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>
              <a:endCxn id="6" idx="1"/>
            </p:cNvCxnSpPr>
            <p:nvPr/>
          </p:nvCxnSpPr>
          <p:spPr>
            <a:xfrm flipV="1">
              <a:off x="6096951" y="3209670"/>
              <a:ext cx="295484" cy="143479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4" descr="https://jamanetwork.com/data/Journals/ONCOLOGY/0/crv180004f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946" y="192232"/>
            <a:ext cx="2462518" cy="251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25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patient &amp; </a:t>
            </a:r>
            <a:r>
              <a:rPr lang="fr-FR" dirty="0" err="1" smtClean="0"/>
              <a:t>his</a:t>
            </a:r>
            <a:r>
              <a:rPr lang="fr-FR" dirty="0" smtClean="0"/>
              <a:t> </a:t>
            </a:r>
            <a:r>
              <a:rPr lang="fr-FR" dirty="0" err="1" smtClean="0"/>
              <a:t>tumor’s</a:t>
            </a:r>
            <a:r>
              <a:rPr lang="fr-FR" dirty="0" smtClean="0"/>
              <a:t> </a:t>
            </a:r>
            <a:r>
              <a:rPr lang="fr-FR" dirty="0" err="1" smtClean="0"/>
              <a:t>biology</a:t>
            </a:r>
            <a:endParaRPr lang="en-US" dirty="0"/>
          </a:p>
        </p:txBody>
      </p:sp>
      <p:pic>
        <p:nvPicPr>
          <p:cNvPr id="179" name="Picture 10" descr="C:\Users\L_VERLINGUE\Desktop\DITEP\Immuno\Article\PaperSensibility\person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51" r="35683" b="78081"/>
          <a:stretch/>
        </p:blipFill>
        <p:spPr bwMode="auto">
          <a:xfrm>
            <a:off x="535278" y="1801518"/>
            <a:ext cx="936104" cy="14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0" name="Groupe 179"/>
          <p:cNvGrpSpPr/>
          <p:nvPr/>
        </p:nvGrpSpPr>
        <p:grpSpPr>
          <a:xfrm>
            <a:off x="1311292" y="1558999"/>
            <a:ext cx="6192688" cy="1483743"/>
            <a:chOff x="1043608" y="2855917"/>
            <a:chExt cx="5544616" cy="1113850"/>
          </a:xfrm>
        </p:grpSpPr>
        <p:sp>
          <p:nvSpPr>
            <p:cNvPr id="181" name="Forme libre 180"/>
            <p:cNvSpPr/>
            <p:nvPr/>
          </p:nvSpPr>
          <p:spPr>
            <a:xfrm>
              <a:off x="1043608" y="2855917"/>
              <a:ext cx="5536504" cy="1113850"/>
            </a:xfrm>
            <a:custGeom>
              <a:avLst/>
              <a:gdLst>
                <a:gd name="connsiteX0" fmla="*/ 0 w 5536504"/>
                <a:gd name="connsiteY0" fmla="*/ 613775 h 1077238"/>
                <a:gd name="connsiteX1" fmla="*/ 2267211 w 5536504"/>
                <a:gd name="connsiteY1" fmla="*/ 588723 h 1077238"/>
                <a:gd name="connsiteX2" fmla="*/ 3995803 w 5536504"/>
                <a:gd name="connsiteY2" fmla="*/ 37578 h 1077238"/>
                <a:gd name="connsiteX3" fmla="*/ 5536504 w 5536504"/>
                <a:gd name="connsiteY3" fmla="*/ 0 h 1077238"/>
                <a:gd name="connsiteX4" fmla="*/ 5536504 w 5536504"/>
                <a:gd name="connsiteY4" fmla="*/ 1077238 h 1077238"/>
                <a:gd name="connsiteX5" fmla="*/ 3995803 w 5536504"/>
                <a:gd name="connsiteY5" fmla="*/ 1077238 h 1077238"/>
                <a:gd name="connsiteX6" fmla="*/ 2242159 w 5536504"/>
                <a:gd name="connsiteY6" fmla="*/ 651353 h 1077238"/>
                <a:gd name="connsiteX7" fmla="*/ 0 w 5536504"/>
                <a:gd name="connsiteY7" fmla="*/ 613775 h 1077238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22552 h 1113850"/>
                <a:gd name="connsiteX1" fmla="*/ 2242159 w 5536504"/>
                <a:gd name="connsiteY1" fmla="*/ 522344 h 1113850"/>
                <a:gd name="connsiteX2" fmla="*/ 3945699 w 5536504"/>
                <a:gd name="connsiteY2" fmla="*/ 46355 h 1113850"/>
                <a:gd name="connsiteX3" fmla="*/ 5536504 w 5536504"/>
                <a:gd name="connsiteY3" fmla="*/ 8777 h 1113850"/>
                <a:gd name="connsiteX4" fmla="*/ 5536504 w 5536504"/>
                <a:gd name="connsiteY4" fmla="*/ 1086015 h 1113850"/>
                <a:gd name="connsiteX5" fmla="*/ 3995803 w 5536504"/>
                <a:gd name="connsiteY5" fmla="*/ 1086015 h 1113850"/>
                <a:gd name="connsiteX6" fmla="*/ 2242159 w 5536504"/>
                <a:gd name="connsiteY6" fmla="*/ 735286 h 1113850"/>
                <a:gd name="connsiteX7" fmla="*/ 0 w 5536504"/>
                <a:gd name="connsiteY7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22344 h 1113850"/>
                <a:gd name="connsiteX2" fmla="*/ 3945699 w 5536504"/>
                <a:gd name="connsiteY2" fmla="*/ 46355 h 1113850"/>
                <a:gd name="connsiteX3" fmla="*/ 5536504 w 5536504"/>
                <a:gd name="connsiteY3" fmla="*/ 8777 h 1113850"/>
                <a:gd name="connsiteX4" fmla="*/ 5536504 w 5536504"/>
                <a:gd name="connsiteY4" fmla="*/ 1086015 h 1113850"/>
                <a:gd name="connsiteX5" fmla="*/ 3995803 w 5536504"/>
                <a:gd name="connsiteY5" fmla="*/ 1086015 h 1113850"/>
                <a:gd name="connsiteX6" fmla="*/ 2242159 w 5536504"/>
                <a:gd name="connsiteY6" fmla="*/ 735286 h 1113850"/>
                <a:gd name="connsiteX7" fmla="*/ 0 w 5536504"/>
                <a:gd name="connsiteY7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22344 h 1113850"/>
                <a:gd name="connsiteX2" fmla="*/ 3945699 w 5536504"/>
                <a:gd name="connsiteY2" fmla="*/ 46355 h 1113850"/>
                <a:gd name="connsiteX3" fmla="*/ 5536504 w 5536504"/>
                <a:gd name="connsiteY3" fmla="*/ 8777 h 1113850"/>
                <a:gd name="connsiteX4" fmla="*/ 5536504 w 5536504"/>
                <a:gd name="connsiteY4" fmla="*/ 1086015 h 1113850"/>
                <a:gd name="connsiteX5" fmla="*/ 3995803 w 5536504"/>
                <a:gd name="connsiteY5" fmla="*/ 1086015 h 1113850"/>
                <a:gd name="connsiteX6" fmla="*/ 2242159 w 5536504"/>
                <a:gd name="connsiteY6" fmla="*/ 735286 h 1113850"/>
                <a:gd name="connsiteX7" fmla="*/ 0 w 5536504"/>
                <a:gd name="connsiteY7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3945699 w 5536504"/>
                <a:gd name="connsiteY2" fmla="*/ 46355 h 1113850"/>
                <a:gd name="connsiteX3" fmla="*/ 5536504 w 5536504"/>
                <a:gd name="connsiteY3" fmla="*/ 8777 h 1113850"/>
                <a:gd name="connsiteX4" fmla="*/ 5536504 w 5536504"/>
                <a:gd name="connsiteY4" fmla="*/ 1086015 h 1113850"/>
                <a:gd name="connsiteX5" fmla="*/ 3995803 w 5536504"/>
                <a:gd name="connsiteY5" fmla="*/ 1086015 h 1113850"/>
                <a:gd name="connsiteX6" fmla="*/ 2242159 w 5536504"/>
                <a:gd name="connsiteY6" fmla="*/ 735286 h 1113850"/>
                <a:gd name="connsiteX7" fmla="*/ 0 w 5536504"/>
                <a:gd name="connsiteY7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3945699 w 5536504"/>
                <a:gd name="connsiteY2" fmla="*/ 46355 h 1113850"/>
                <a:gd name="connsiteX3" fmla="*/ 5536504 w 5536504"/>
                <a:gd name="connsiteY3" fmla="*/ 8777 h 1113850"/>
                <a:gd name="connsiteX4" fmla="*/ 5536504 w 5536504"/>
                <a:gd name="connsiteY4" fmla="*/ 1086015 h 1113850"/>
                <a:gd name="connsiteX5" fmla="*/ 3995803 w 5536504"/>
                <a:gd name="connsiteY5" fmla="*/ 1086015 h 1113850"/>
                <a:gd name="connsiteX6" fmla="*/ 2231387 w 5536504"/>
                <a:gd name="connsiteY6" fmla="*/ 681093 h 1113850"/>
                <a:gd name="connsiteX7" fmla="*/ 0 w 5536504"/>
                <a:gd name="connsiteY7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3353371 w 5536504"/>
                <a:gd name="connsiteY2" fmla="*/ 225468 h 1113850"/>
                <a:gd name="connsiteX3" fmla="*/ 3945699 w 5536504"/>
                <a:gd name="connsiteY3" fmla="*/ 46355 h 1113850"/>
                <a:gd name="connsiteX4" fmla="*/ 5536504 w 5536504"/>
                <a:gd name="connsiteY4" fmla="*/ 8777 h 1113850"/>
                <a:gd name="connsiteX5" fmla="*/ 5536504 w 5536504"/>
                <a:gd name="connsiteY5" fmla="*/ 1086015 h 1113850"/>
                <a:gd name="connsiteX6" fmla="*/ 3995803 w 5536504"/>
                <a:gd name="connsiteY6" fmla="*/ 1086015 h 1113850"/>
                <a:gd name="connsiteX7" fmla="*/ 2231387 w 5536504"/>
                <a:gd name="connsiteY7" fmla="*/ 681093 h 1113850"/>
                <a:gd name="connsiteX8" fmla="*/ 0 w 5536504"/>
                <a:gd name="connsiteY8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945699 w 5536504"/>
                <a:gd name="connsiteY3" fmla="*/ 46355 h 1113850"/>
                <a:gd name="connsiteX4" fmla="*/ 5536504 w 5536504"/>
                <a:gd name="connsiteY4" fmla="*/ 8777 h 1113850"/>
                <a:gd name="connsiteX5" fmla="*/ 5536504 w 5536504"/>
                <a:gd name="connsiteY5" fmla="*/ 1086015 h 1113850"/>
                <a:gd name="connsiteX6" fmla="*/ 3995803 w 5536504"/>
                <a:gd name="connsiteY6" fmla="*/ 1086015 h 1113850"/>
                <a:gd name="connsiteX7" fmla="*/ 2231387 w 5536504"/>
                <a:gd name="connsiteY7" fmla="*/ 681093 h 1113850"/>
                <a:gd name="connsiteX8" fmla="*/ 0 w 5536504"/>
                <a:gd name="connsiteY8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945699 w 5536504"/>
                <a:gd name="connsiteY3" fmla="*/ 46355 h 1113850"/>
                <a:gd name="connsiteX4" fmla="*/ 5536504 w 5536504"/>
                <a:gd name="connsiteY4" fmla="*/ 8777 h 1113850"/>
                <a:gd name="connsiteX5" fmla="*/ 5536504 w 5536504"/>
                <a:gd name="connsiteY5" fmla="*/ 1086015 h 1113850"/>
                <a:gd name="connsiteX6" fmla="*/ 3995803 w 5536504"/>
                <a:gd name="connsiteY6" fmla="*/ 1086015 h 1113850"/>
                <a:gd name="connsiteX7" fmla="*/ 2976335 w 5536504"/>
                <a:gd name="connsiteY7" fmla="*/ 776429 h 1113850"/>
                <a:gd name="connsiteX8" fmla="*/ 2231387 w 5536504"/>
                <a:gd name="connsiteY8" fmla="*/ 681093 h 1113850"/>
                <a:gd name="connsiteX9" fmla="*/ 0 w 5536504"/>
                <a:gd name="connsiteY9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945699 w 5536504"/>
                <a:gd name="connsiteY3" fmla="*/ 46355 h 1113850"/>
                <a:gd name="connsiteX4" fmla="*/ 5536504 w 5536504"/>
                <a:gd name="connsiteY4" fmla="*/ 8777 h 1113850"/>
                <a:gd name="connsiteX5" fmla="*/ 5536504 w 5536504"/>
                <a:gd name="connsiteY5" fmla="*/ 1086015 h 1113850"/>
                <a:gd name="connsiteX6" fmla="*/ 3995803 w 5536504"/>
                <a:gd name="connsiteY6" fmla="*/ 1086015 h 1113850"/>
                <a:gd name="connsiteX7" fmla="*/ 2976336 w 5536504"/>
                <a:gd name="connsiteY7" fmla="*/ 902879 h 1113850"/>
                <a:gd name="connsiteX8" fmla="*/ 2231387 w 5536504"/>
                <a:gd name="connsiteY8" fmla="*/ 681093 h 1113850"/>
                <a:gd name="connsiteX9" fmla="*/ 0 w 5536504"/>
                <a:gd name="connsiteY9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945699 w 5536504"/>
                <a:gd name="connsiteY3" fmla="*/ 46355 h 1113850"/>
                <a:gd name="connsiteX4" fmla="*/ 5536504 w 5536504"/>
                <a:gd name="connsiteY4" fmla="*/ 8777 h 1113850"/>
                <a:gd name="connsiteX5" fmla="*/ 5536504 w 5536504"/>
                <a:gd name="connsiteY5" fmla="*/ 1086015 h 1113850"/>
                <a:gd name="connsiteX6" fmla="*/ 3995803 w 5536504"/>
                <a:gd name="connsiteY6" fmla="*/ 1086015 h 1113850"/>
                <a:gd name="connsiteX7" fmla="*/ 2965564 w 5536504"/>
                <a:gd name="connsiteY7" fmla="*/ 929976 h 1113850"/>
                <a:gd name="connsiteX8" fmla="*/ 2231387 w 5536504"/>
                <a:gd name="connsiteY8" fmla="*/ 681093 h 1113850"/>
                <a:gd name="connsiteX9" fmla="*/ 0 w 5536504"/>
                <a:gd name="connsiteY9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96461 w 5536504"/>
                <a:gd name="connsiteY3" fmla="*/ 108050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2965564 w 5536504"/>
                <a:gd name="connsiteY8" fmla="*/ 929976 h 1113850"/>
                <a:gd name="connsiteX9" fmla="*/ 2231387 w 5536504"/>
                <a:gd name="connsiteY9" fmla="*/ 681093 h 1113850"/>
                <a:gd name="connsiteX10" fmla="*/ 0 w 5536504"/>
                <a:gd name="connsiteY10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482640 w 5536504"/>
                <a:gd name="connsiteY3" fmla="*/ 333853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2965564 w 5536504"/>
                <a:gd name="connsiteY8" fmla="*/ 929976 h 1113850"/>
                <a:gd name="connsiteX9" fmla="*/ 2231387 w 5536504"/>
                <a:gd name="connsiteY9" fmla="*/ 681093 h 1113850"/>
                <a:gd name="connsiteX10" fmla="*/ 0 w 5536504"/>
                <a:gd name="connsiteY10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482640 w 5536504"/>
                <a:gd name="connsiteY3" fmla="*/ 333853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2965564 w 5536504"/>
                <a:gd name="connsiteY8" fmla="*/ 929976 h 1113850"/>
                <a:gd name="connsiteX9" fmla="*/ 2231387 w 5536504"/>
                <a:gd name="connsiteY9" fmla="*/ 681093 h 1113850"/>
                <a:gd name="connsiteX10" fmla="*/ 0 w 5536504"/>
                <a:gd name="connsiteY10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2965564 w 5536504"/>
                <a:gd name="connsiteY8" fmla="*/ 929976 h 1113850"/>
                <a:gd name="connsiteX9" fmla="*/ 2231387 w 5536504"/>
                <a:gd name="connsiteY9" fmla="*/ 681093 h 1113850"/>
                <a:gd name="connsiteX10" fmla="*/ 0 w 5536504"/>
                <a:gd name="connsiteY10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2965564 w 5536504"/>
                <a:gd name="connsiteY8" fmla="*/ 929976 h 1113850"/>
                <a:gd name="connsiteX9" fmla="*/ 2231387 w 5536504"/>
                <a:gd name="connsiteY9" fmla="*/ 681093 h 1113850"/>
                <a:gd name="connsiteX10" fmla="*/ 0 w 5536504"/>
                <a:gd name="connsiteY10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3267191 w 5536504"/>
                <a:gd name="connsiteY8" fmla="*/ 993200 h 1113850"/>
                <a:gd name="connsiteX9" fmla="*/ 2965564 w 5536504"/>
                <a:gd name="connsiteY9" fmla="*/ 929976 h 1113850"/>
                <a:gd name="connsiteX10" fmla="*/ 2231387 w 5536504"/>
                <a:gd name="connsiteY10" fmla="*/ 681093 h 1113850"/>
                <a:gd name="connsiteX11" fmla="*/ 0 w 5536504"/>
                <a:gd name="connsiteY11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3374916 w 5536504"/>
                <a:gd name="connsiteY8" fmla="*/ 866750 h 1113850"/>
                <a:gd name="connsiteX9" fmla="*/ 2965564 w 5536504"/>
                <a:gd name="connsiteY9" fmla="*/ 929976 h 1113850"/>
                <a:gd name="connsiteX10" fmla="*/ 2231387 w 5536504"/>
                <a:gd name="connsiteY10" fmla="*/ 681093 h 1113850"/>
                <a:gd name="connsiteX11" fmla="*/ 0 w 5536504"/>
                <a:gd name="connsiteY11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3374916 w 5536504"/>
                <a:gd name="connsiteY8" fmla="*/ 866750 h 1113850"/>
                <a:gd name="connsiteX9" fmla="*/ 2965564 w 5536504"/>
                <a:gd name="connsiteY9" fmla="*/ 929976 h 1113850"/>
                <a:gd name="connsiteX10" fmla="*/ 2231387 w 5536504"/>
                <a:gd name="connsiteY10" fmla="*/ 681093 h 1113850"/>
                <a:gd name="connsiteX11" fmla="*/ 0 w 5536504"/>
                <a:gd name="connsiteY11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3374916 w 5536504"/>
                <a:gd name="connsiteY8" fmla="*/ 866750 h 1113850"/>
                <a:gd name="connsiteX9" fmla="*/ 2965564 w 5536504"/>
                <a:gd name="connsiteY9" fmla="*/ 929976 h 1113850"/>
                <a:gd name="connsiteX10" fmla="*/ 2231387 w 5536504"/>
                <a:gd name="connsiteY10" fmla="*/ 681093 h 1113850"/>
                <a:gd name="connsiteX11" fmla="*/ 0 w 5536504"/>
                <a:gd name="connsiteY11" fmla="*/ 622552 h 11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6504" h="1113850">
                  <a:moveTo>
                    <a:pt x="0" y="622552"/>
                  </a:moveTo>
                  <a:lnTo>
                    <a:pt x="2242159" y="585569"/>
                  </a:lnTo>
                  <a:cubicBezTo>
                    <a:pt x="2801054" y="519388"/>
                    <a:pt x="2703184" y="333401"/>
                    <a:pt x="2987107" y="243532"/>
                  </a:cubicBezTo>
                  <a:cubicBezTo>
                    <a:pt x="3179491" y="163946"/>
                    <a:pt x="3064336" y="402845"/>
                    <a:pt x="3353371" y="379014"/>
                  </a:cubicBezTo>
                  <a:cubicBezTo>
                    <a:pt x="3642406" y="300991"/>
                    <a:pt x="3589025" y="62901"/>
                    <a:pt x="3945699" y="46355"/>
                  </a:cubicBezTo>
                  <a:cubicBezTo>
                    <a:pt x="4817859" y="-38205"/>
                    <a:pt x="5022937" y="21303"/>
                    <a:pt x="5536504" y="8777"/>
                  </a:cubicBezTo>
                  <a:lnTo>
                    <a:pt x="5536504" y="1086015"/>
                  </a:lnTo>
                  <a:cubicBezTo>
                    <a:pt x="5022937" y="1086015"/>
                    <a:pt x="4935255" y="1148645"/>
                    <a:pt x="3995803" y="1086015"/>
                  </a:cubicBezTo>
                  <a:cubicBezTo>
                    <a:pt x="3617584" y="1070546"/>
                    <a:pt x="3589713" y="865661"/>
                    <a:pt x="3374916" y="866750"/>
                  </a:cubicBezTo>
                  <a:cubicBezTo>
                    <a:pt x="3084713" y="840744"/>
                    <a:pt x="3138198" y="981994"/>
                    <a:pt x="2965564" y="929976"/>
                  </a:cubicBezTo>
                  <a:cubicBezTo>
                    <a:pt x="2792930" y="877958"/>
                    <a:pt x="2727443" y="706739"/>
                    <a:pt x="2231387" y="681093"/>
                  </a:cubicBezTo>
                  <a:lnTo>
                    <a:pt x="0" y="62255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orme libre 181"/>
            <p:cNvSpPr/>
            <p:nvPr/>
          </p:nvSpPr>
          <p:spPr>
            <a:xfrm>
              <a:off x="3944861" y="2855917"/>
              <a:ext cx="2635252" cy="1096043"/>
            </a:xfrm>
            <a:custGeom>
              <a:avLst/>
              <a:gdLst>
                <a:gd name="connsiteX0" fmla="*/ 0 w 5536504"/>
                <a:gd name="connsiteY0" fmla="*/ 613775 h 1077238"/>
                <a:gd name="connsiteX1" fmla="*/ 2267211 w 5536504"/>
                <a:gd name="connsiteY1" fmla="*/ 588723 h 1077238"/>
                <a:gd name="connsiteX2" fmla="*/ 3995803 w 5536504"/>
                <a:gd name="connsiteY2" fmla="*/ 37578 h 1077238"/>
                <a:gd name="connsiteX3" fmla="*/ 5536504 w 5536504"/>
                <a:gd name="connsiteY3" fmla="*/ 0 h 1077238"/>
                <a:gd name="connsiteX4" fmla="*/ 5536504 w 5536504"/>
                <a:gd name="connsiteY4" fmla="*/ 1077238 h 1077238"/>
                <a:gd name="connsiteX5" fmla="*/ 3995803 w 5536504"/>
                <a:gd name="connsiteY5" fmla="*/ 1077238 h 1077238"/>
                <a:gd name="connsiteX6" fmla="*/ 2242159 w 5536504"/>
                <a:gd name="connsiteY6" fmla="*/ 651353 h 1077238"/>
                <a:gd name="connsiteX7" fmla="*/ 0 w 5536504"/>
                <a:gd name="connsiteY7" fmla="*/ 613775 h 1077238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092242"/>
                <a:gd name="connsiteX1" fmla="*/ 2242159 w 5536504"/>
                <a:gd name="connsiteY1" fmla="*/ 518480 h 1092242"/>
                <a:gd name="connsiteX2" fmla="*/ 3945699 w 5536504"/>
                <a:gd name="connsiteY2" fmla="*/ 42491 h 1092242"/>
                <a:gd name="connsiteX3" fmla="*/ 5536504 w 5536504"/>
                <a:gd name="connsiteY3" fmla="*/ 4913 h 1092242"/>
                <a:gd name="connsiteX4" fmla="*/ 5536504 w 5536504"/>
                <a:gd name="connsiteY4" fmla="*/ 1082151 h 1092242"/>
                <a:gd name="connsiteX5" fmla="*/ 3995802 w 5536504"/>
                <a:gd name="connsiteY5" fmla="*/ 1055148 h 1092242"/>
                <a:gd name="connsiteX6" fmla="*/ 2242159 w 5536504"/>
                <a:gd name="connsiteY6" fmla="*/ 731422 h 1092242"/>
                <a:gd name="connsiteX7" fmla="*/ 0 w 5536504"/>
                <a:gd name="connsiteY7" fmla="*/ 618688 h 1092242"/>
                <a:gd name="connsiteX0" fmla="*/ 0 w 5536504"/>
                <a:gd name="connsiteY0" fmla="*/ 618688 h 1092242"/>
                <a:gd name="connsiteX1" fmla="*/ 2242159 w 5536504"/>
                <a:gd name="connsiteY1" fmla="*/ 518480 h 1092242"/>
                <a:gd name="connsiteX2" fmla="*/ 3945699 w 5536504"/>
                <a:gd name="connsiteY2" fmla="*/ 42491 h 1092242"/>
                <a:gd name="connsiteX3" fmla="*/ 5536504 w 5536504"/>
                <a:gd name="connsiteY3" fmla="*/ 4913 h 1092242"/>
                <a:gd name="connsiteX4" fmla="*/ 5536504 w 5536504"/>
                <a:gd name="connsiteY4" fmla="*/ 1082151 h 1092242"/>
                <a:gd name="connsiteX5" fmla="*/ 3995802 w 5536504"/>
                <a:gd name="connsiteY5" fmla="*/ 1055148 h 1092242"/>
                <a:gd name="connsiteX6" fmla="*/ 2242159 w 5536504"/>
                <a:gd name="connsiteY6" fmla="*/ 731422 h 1092242"/>
                <a:gd name="connsiteX7" fmla="*/ 0 w 5536504"/>
                <a:gd name="connsiteY7" fmla="*/ 618688 h 1092242"/>
                <a:gd name="connsiteX0" fmla="*/ 0 w 5536504"/>
                <a:gd name="connsiteY0" fmla="*/ 618688 h 1092242"/>
                <a:gd name="connsiteX1" fmla="*/ 2242159 w 5536504"/>
                <a:gd name="connsiteY1" fmla="*/ 518480 h 1092242"/>
                <a:gd name="connsiteX2" fmla="*/ 3945699 w 5536504"/>
                <a:gd name="connsiteY2" fmla="*/ 42491 h 1092242"/>
                <a:gd name="connsiteX3" fmla="*/ 5536504 w 5536504"/>
                <a:gd name="connsiteY3" fmla="*/ 4913 h 1092242"/>
                <a:gd name="connsiteX4" fmla="*/ 5536504 w 5536504"/>
                <a:gd name="connsiteY4" fmla="*/ 1082151 h 1092242"/>
                <a:gd name="connsiteX5" fmla="*/ 3995802 w 5536504"/>
                <a:gd name="connsiteY5" fmla="*/ 1055148 h 1092242"/>
                <a:gd name="connsiteX6" fmla="*/ 2242159 w 5536504"/>
                <a:gd name="connsiteY6" fmla="*/ 731422 h 1092242"/>
                <a:gd name="connsiteX7" fmla="*/ 0 w 5536504"/>
                <a:gd name="connsiteY7" fmla="*/ 618688 h 1092242"/>
                <a:gd name="connsiteX0" fmla="*/ 0 w 5536504"/>
                <a:gd name="connsiteY0" fmla="*/ 618688 h 1092242"/>
                <a:gd name="connsiteX1" fmla="*/ 2242159 w 5536504"/>
                <a:gd name="connsiteY1" fmla="*/ 482477 h 1092242"/>
                <a:gd name="connsiteX2" fmla="*/ 3945699 w 5536504"/>
                <a:gd name="connsiteY2" fmla="*/ 42491 h 1092242"/>
                <a:gd name="connsiteX3" fmla="*/ 5536504 w 5536504"/>
                <a:gd name="connsiteY3" fmla="*/ 4913 h 1092242"/>
                <a:gd name="connsiteX4" fmla="*/ 5536504 w 5536504"/>
                <a:gd name="connsiteY4" fmla="*/ 1082151 h 1092242"/>
                <a:gd name="connsiteX5" fmla="*/ 3995802 w 5536504"/>
                <a:gd name="connsiteY5" fmla="*/ 1055148 h 1092242"/>
                <a:gd name="connsiteX6" fmla="*/ 2242159 w 5536504"/>
                <a:gd name="connsiteY6" fmla="*/ 731422 h 1092242"/>
                <a:gd name="connsiteX7" fmla="*/ 0 w 5536504"/>
                <a:gd name="connsiteY7" fmla="*/ 618688 h 1092242"/>
                <a:gd name="connsiteX0" fmla="*/ 0 w 5536504"/>
                <a:gd name="connsiteY0" fmla="*/ 618688 h 1092242"/>
                <a:gd name="connsiteX1" fmla="*/ 2242159 w 5536504"/>
                <a:gd name="connsiteY1" fmla="*/ 482477 h 1092242"/>
                <a:gd name="connsiteX2" fmla="*/ 3945699 w 5536504"/>
                <a:gd name="connsiteY2" fmla="*/ 42491 h 1092242"/>
                <a:gd name="connsiteX3" fmla="*/ 5536504 w 5536504"/>
                <a:gd name="connsiteY3" fmla="*/ 4913 h 1092242"/>
                <a:gd name="connsiteX4" fmla="*/ 5536504 w 5536504"/>
                <a:gd name="connsiteY4" fmla="*/ 1082151 h 1092242"/>
                <a:gd name="connsiteX5" fmla="*/ 3995802 w 5536504"/>
                <a:gd name="connsiteY5" fmla="*/ 1055148 h 1092242"/>
                <a:gd name="connsiteX6" fmla="*/ 2264790 w 5536504"/>
                <a:gd name="connsiteY6" fmla="*/ 695418 h 1092242"/>
                <a:gd name="connsiteX7" fmla="*/ 0 w 5536504"/>
                <a:gd name="connsiteY7" fmla="*/ 618688 h 109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36504" h="1092242">
                  <a:moveTo>
                    <a:pt x="0" y="618688"/>
                  </a:moveTo>
                  <a:lnTo>
                    <a:pt x="2242159" y="482477"/>
                  </a:lnTo>
                  <a:cubicBezTo>
                    <a:pt x="3072550" y="415773"/>
                    <a:pt x="3281820" y="176102"/>
                    <a:pt x="3945699" y="42491"/>
                  </a:cubicBezTo>
                  <a:cubicBezTo>
                    <a:pt x="4885150" y="-32665"/>
                    <a:pt x="5022937" y="17439"/>
                    <a:pt x="5536504" y="4913"/>
                  </a:cubicBezTo>
                  <a:lnTo>
                    <a:pt x="5536504" y="1082151"/>
                  </a:lnTo>
                  <a:cubicBezTo>
                    <a:pt x="5022937" y="1082151"/>
                    <a:pt x="4935254" y="1117778"/>
                    <a:pt x="3995802" y="1055148"/>
                  </a:cubicBezTo>
                  <a:cubicBezTo>
                    <a:pt x="3285994" y="963290"/>
                    <a:pt x="3529016" y="778275"/>
                    <a:pt x="2264790" y="695418"/>
                  </a:cubicBezTo>
                  <a:lnTo>
                    <a:pt x="0" y="61868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orme libre 182"/>
            <p:cNvSpPr/>
            <p:nvPr/>
          </p:nvSpPr>
          <p:spPr>
            <a:xfrm>
              <a:off x="5868144" y="2860117"/>
              <a:ext cx="720080" cy="288032"/>
            </a:xfrm>
            <a:custGeom>
              <a:avLst/>
              <a:gdLst>
                <a:gd name="connsiteX0" fmla="*/ 0 w 5536504"/>
                <a:gd name="connsiteY0" fmla="*/ 613775 h 1077238"/>
                <a:gd name="connsiteX1" fmla="*/ 2267211 w 5536504"/>
                <a:gd name="connsiteY1" fmla="*/ 588723 h 1077238"/>
                <a:gd name="connsiteX2" fmla="*/ 3995803 w 5536504"/>
                <a:gd name="connsiteY2" fmla="*/ 37578 h 1077238"/>
                <a:gd name="connsiteX3" fmla="*/ 5536504 w 5536504"/>
                <a:gd name="connsiteY3" fmla="*/ 0 h 1077238"/>
                <a:gd name="connsiteX4" fmla="*/ 5536504 w 5536504"/>
                <a:gd name="connsiteY4" fmla="*/ 1077238 h 1077238"/>
                <a:gd name="connsiteX5" fmla="*/ 3995803 w 5536504"/>
                <a:gd name="connsiteY5" fmla="*/ 1077238 h 1077238"/>
                <a:gd name="connsiteX6" fmla="*/ 2242159 w 5536504"/>
                <a:gd name="connsiteY6" fmla="*/ 651353 h 1077238"/>
                <a:gd name="connsiteX7" fmla="*/ 0 w 5536504"/>
                <a:gd name="connsiteY7" fmla="*/ 613775 h 1077238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36504" h="1109986">
                  <a:moveTo>
                    <a:pt x="0" y="618688"/>
                  </a:moveTo>
                  <a:lnTo>
                    <a:pt x="2242159" y="518480"/>
                  </a:lnTo>
                  <a:cubicBezTo>
                    <a:pt x="3306871" y="334765"/>
                    <a:pt x="3281820" y="176102"/>
                    <a:pt x="3945699" y="42491"/>
                  </a:cubicBezTo>
                  <a:cubicBezTo>
                    <a:pt x="4885150" y="-32665"/>
                    <a:pt x="5022937" y="17439"/>
                    <a:pt x="5536504" y="4913"/>
                  </a:cubicBezTo>
                  <a:lnTo>
                    <a:pt x="5536504" y="1082151"/>
                  </a:lnTo>
                  <a:cubicBezTo>
                    <a:pt x="5022937" y="1082151"/>
                    <a:pt x="4935255" y="1144781"/>
                    <a:pt x="3995803" y="1082151"/>
                  </a:cubicBezTo>
                  <a:cubicBezTo>
                    <a:pt x="3285995" y="990293"/>
                    <a:pt x="3302696" y="823279"/>
                    <a:pt x="2242159" y="731422"/>
                  </a:cubicBezTo>
                  <a:lnTo>
                    <a:pt x="0" y="618688"/>
                  </a:lnTo>
                  <a:close/>
                </a:path>
              </a:pathLst>
            </a:custGeom>
            <a:solidFill>
              <a:srgbClr val="F253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orme libre 183"/>
            <p:cNvSpPr/>
            <p:nvPr/>
          </p:nvSpPr>
          <p:spPr>
            <a:xfrm>
              <a:off x="5868144" y="3292235"/>
              <a:ext cx="720080" cy="471112"/>
            </a:xfrm>
            <a:custGeom>
              <a:avLst/>
              <a:gdLst>
                <a:gd name="connsiteX0" fmla="*/ 0 w 5536504"/>
                <a:gd name="connsiteY0" fmla="*/ 613775 h 1077238"/>
                <a:gd name="connsiteX1" fmla="*/ 2267211 w 5536504"/>
                <a:gd name="connsiteY1" fmla="*/ 588723 h 1077238"/>
                <a:gd name="connsiteX2" fmla="*/ 3995803 w 5536504"/>
                <a:gd name="connsiteY2" fmla="*/ 37578 h 1077238"/>
                <a:gd name="connsiteX3" fmla="*/ 5536504 w 5536504"/>
                <a:gd name="connsiteY3" fmla="*/ 0 h 1077238"/>
                <a:gd name="connsiteX4" fmla="*/ 5536504 w 5536504"/>
                <a:gd name="connsiteY4" fmla="*/ 1077238 h 1077238"/>
                <a:gd name="connsiteX5" fmla="*/ 3995803 w 5536504"/>
                <a:gd name="connsiteY5" fmla="*/ 1077238 h 1077238"/>
                <a:gd name="connsiteX6" fmla="*/ 2242159 w 5536504"/>
                <a:gd name="connsiteY6" fmla="*/ 651353 h 1077238"/>
                <a:gd name="connsiteX7" fmla="*/ 0 w 5536504"/>
                <a:gd name="connsiteY7" fmla="*/ 613775 h 1077238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36504" h="1109986">
                  <a:moveTo>
                    <a:pt x="0" y="618688"/>
                  </a:moveTo>
                  <a:lnTo>
                    <a:pt x="2242159" y="518480"/>
                  </a:lnTo>
                  <a:cubicBezTo>
                    <a:pt x="3306871" y="334765"/>
                    <a:pt x="3281820" y="176102"/>
                    <a:pt x="3945699" y="42491"/>
                  </a:cubicBezTo>
                  <a:cubicBezTo>
                    <a:pt x="4885150" y="-32665"/>
                    <a:pt x="5022937" y="17439"/>
                    <a:pt x="5536504" y="4913"/>
                  </a:cubicBezTo>
                  <a:lnTo>
                    <a:pt x="5536504" y="1082151"/>
                  </a:lnTo>
                  <a:cubicBezTo>
                    <a:pt x="5022937" y="1082151"/>
                    <a:pt x="4935255" y="1144781"/>
                    <a:pt x="3995803" y="1082151"/>
                  </a:cubicBezTo>
                  <a:cubicBezTo>
                    <a:pt x="3285995" y="990293"/>
                    <a:pt x="3302696" y="823279"/>
                    <a:pt x="2242159" y="731422"/>
                  </a:cubicBezTo>
                  <a:lnTo>
                    <a:pt x="0" y="618688"/>
                  </a:lnTo>
                  <a:close/>
                </a:path>
              </a:pathLst>
            </a:custGeom>
            <a:solidFill>
              <a:srgbClr val="F253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Connecteur droit avec flèche 184"/>
          <p:cNvCxnSpPr/>
          <p:nvPr/>
        </p:nvCxnSpPr>
        <p:spPr>
          <a:xfrm>
            <a:off x="3759564" y="3523279"/>
            <a:ext cx="37353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7" name="Group 15"/>
          <p:cNvGrpSpPr>
            <a:grpSpLocks/>
          </p:cNvGrpSpPr>
          <p:nvPr/>
        </p:nvGrpSpPr>
        <p:grpSpPr bwMode="auto">
          <a:xfrm rot="16200000">
            <a:off x="4739315" y="1466998"/>
            <a:ext cx="592801" cy="184001"/>
            <a:chOff x="675" y="1253"/>
            <a:chExt cx="1725" cy="741"/>
          </a:xfrm>
        </p:grpSpPr>
        <p:sp>
          <p:nvSpPr>
            <p:cNvPr id="188" name="Freeform 16"/>
            <p:cNvSpPr>
              <a:spLocks/>
            </p:cNvSpPr>
            <p:nvPr/>
          </p:nvSpPr>
          <p:spPr bwMode="auto">
            <a:xfrm>
              <a:off x="675" y="1253"/>
              <a:ext cx="1725" cy="741"/>
            </a:xfrm>
            <a:custGeom>
              <a:avLst/>
              <a:gdLst>
                <a:gd name="T0" fmla="*/ 4305 w 1092"/>
                <a:gd name="T1" fmla="*/ 1251 h 440"/>
                <a:gd name="T2" fmla="*/ 3643 w 1092"/>
                <a:gd name="T3" fmla="*/ 2102 h 440"/>
                <a:gd name="T4" fmla="*/ 662 w 1092"/>
                <a:gd name="T5" fmla="*/ 2102 h 440"/>
                <a:gd name="T6" fmla="*/ 0 w 1092"/>
                <a:gd name="T7" fmla="*/ 1251 h 440"/>
                <a:gd name="T8" fmla="*/ 0 w 1092"/>
                <a:gd name="T9" fmla="*/ 850 h 440"/>
                <a:gd name="T10" fmla="*/ 662 w 1092"/>
                <a:gd name="T11" fmla="*/ 0 h 440"/>
                <a:gd name="T12" fmla="*/ 3643 w 1092"/>
                <a:gd name="T13" fmla="*/ 0 h 440"/>
                <a:gd name="T14" fmla="*/ 4305 w 1092"/>
                <a:gd name="T15" fmla="*/ 850 h 440"/>
                <a:gd name="T16" fmla="*/ 4305 w 1092"/>
                <a:gd name="T17" fmla="*/ 1251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2" h="440">
                  <a:moveTo>
                    <a:pt x="1092" y="262"/>
                  </a:moveTo>
                  <a:cubicBezTo>
                    <a:pt x="1092" y="360"/>
                    <a:pt x="1017" y="440"/>
                    <a:pt x="924" y="440"/>
                  </a:cubicBez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0"/>
                    <a:pt x="0" y="26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1017" y="0"/>
                    <a:pt x="1092" y="80"/>
                    <a:pt x="1092" y="178"/>
                  </a:cubicBezTo>
                  <a:lnTo>
                    <a:pt x="1092" y="262"/>
                  </a:lnTo>
                  <a:close/>
                </a:path>
              </a:pathLst>
            </a:custGeom>
            <a:solidFill>
              <a:srgbClr val="F97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89" name="Freeform 17"/>
            <p:cNvSpPr>
              <a:spLocks/>
            </p:cNvSpPr>
            <p:nvPr/>
          </p:nvSpPr>
          <p:spPr bwMode="auto">
            <a:xfrm>
              <a:off x="1547" y="1253"/>
              <a:ext cx="853" cy="741"/>
            </a:xfrm>
            <a:custGeom>
              <a:avLst/>
              <a:gdLst>
                <a:gd name="T0" fmla="*/ 0 w 540"/>
                <a:gd name="T1" fmla="*/ 2102 h 440"/>
                <a:gd name="T2" fmla="*/ 1467 w 540"/>
                <a:gd name="T3" fmla="*/ 2102 h 440"/>
                <a:gd name="T4" fmla="*/ 2128 w 540"/>
                <a:gd name="T5" fmla="*/ 1251 h 440"/>
                <a:gd name="T6" fmla="*/ 2128 w 540"/>
                <a:gd name="T7" fmla="*/ 850 h 440"/>
                <a:gd name="T8" fmla="*/ 1467 w 540"/>
                <a:gd name="T9" fmla="*/ 0 h 440"/>
                <a:gd name="T10" fmla="*/ 0 w 540"/>
                <a:gd name="T11" fmla="*/ 0 h 440"/>
                <a:gd name="T12" fmla="*/ 190 w 540"/>
                <a:gd name="T13" fmla="*/ 1032 h 440"/>
                <a:gd name="T14" fmla="*/ 0 w 540"/>
                <a:gd name="T15" fmla="*/ 2102 h 4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0" h="440">
                  <a:moveTo>
                    <a:pt x="0" y="440"/>
                  </a:moveTo>
                  <a:cubicBezTo>
                    <a:pt x="372" y="440"/>
                    <a:pt x="372" y="440"/>
                    <a:pt x="372" y="440"/>
                  </a:cubicBezTo>
                  <a:cubicBezTo>
                    <a:pt x="465" y="440"/>
                    <a:pt x="540" y="360"/>
                    <a:pt x="540" y="262"/>
                  </a:cubicBezTo>
                  <a:cubicBezTo>
                    <a:pt x="540" y="178"/>
                    <a:pt x="540" y="178"/>
                    <a:pt x="540" y="178"/>
                  </a:cubicBezTo>
                  <a:cubicBezTo>
                    <a:pt x="540" y="80"/>
                    <a:pt x="465" y="0"/>
                    <a:pt x="3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8" y="28"/>
                    <a:pt x="48" y="216"/>
                  </a:cubicBezTo>
                  <a:cubicBezTo>
                    <a:pt x="48" y="404"/>
                    <a:pt x="0" y="440"/>
                    <a:pt x="0" y="440"/>
                  </a:cubicBezTo>
                  <a:close/>
                </a:path>
              </a:pathLst>
            </a:custGeom>
            <a:solidFill>
              <a:srgbClr val="090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90" name="Freeform 18"/>
            <p:cNvSpPr>
              <a:spLocks/>
            </p:cNvSpPr>
            <p:nvPr/>
          </p:nvSpPr>
          <p:spPr bwMode="auto">
            <a:xfrm>
              <a:off x="675" y="1253"/>
              <a:ext cx="920" cy="741"/>
            </a:xfrm>
            <a:custGeom>
              <a:avLst/>
              <a:gdLst>
                <a:gd name="T0" fmla="*/ 2181 w 582"/>
                <a:gd name="T1" fmla="*/ 2102 h 440"/>
                <a:gd name="T2" fmla="*/ 659 w 582"/>
                <a:gd name="T3" fmla="*/ 2102 h 440"/>
                <a:gd name="T4" fmla="*/ 0 w 582"/>
                <a:gd name="T5" fmla="*/ 1251 h 440"/>
                <a:gd name="T6" fmla="*/ 0 w 582"/>
                <a:gd name="T7" fmla="*/ 854 h 440"/>
                <a:gd name="T8" fmla="*/ 659 w 582"/>
                <a:gd name="T9" fmla="*/ 0 h 440"/>
                <a:gd name="T10" fmla="*/ 362 w 582"/>
                <a:gd name="T11" fmla="*/ 1053 h 440"/>
                <a:gd name="T12" fmla="*/ 2053 w 582"/>
                <a:gd name="T13" fmla="*/ 1815 h 440"/>
                <a:gd name="T14" fmla="*/ 2298 w 582"/>
                <a:gd name="T15" fmla="*/ 1821 h 440"/>
                <a:gd name="T16" fmla="*/ 2181 w 582"/>
                <a:gd name="T17" fmla="*/ 2102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82" h="440">
                  <a:moveTo>
                    <a:pt x="552" y="440"/>
                  </a:moveTo>
                  <a:cubicBezTo>
                    <a:pt x="167" y="440"/>
                    <a:pt x="167" y="440"/>
                    <a:pt x="167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7" y="0"/>
                  </a:cubicBezTo>
                  <a:cubicBezTo>
                    <a:pt x="167" y="0"/>
                    <a:pt x="88" y="4"/>
                    <a:pt x="92" y="220"/>
                  </a:cubicBezTo>
                  <a:cubicBezTo>
                    <a:pt x="94" y="365"/>
                    <a:pt x="212" y="380"/>
                    <a:pt x="520" y="380"/>
                  </a:cubicBezTo>
                  <a:cubicBezTo>
                    <a:pt x="541" y="380"/>
                    <a:pt x="562" y="381"/>
                    <a:pt x="582" y="381"/>
                  </a:cubicBezTo>
                  <a:cubicBezTo>
                    <a:pt x="582" y="381"/>
                    <a:pt x="564" y="436"/>
                    <a:pt x="552" y="440"/>
                  </a:cubicBezTo>
                  <a:close/>
                </a:path>
              </a:pathLst>
            </a:custGeom>
            <a:solidFill>
              <a:srgbClr val="E26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91" name="Freeform 19"/>
            <p:cNvSpPr>
              <a:spLocks/>
            </p:cNvSpPr>
            <p:nvPr/>
          </p:nvSpPr>
          <p:spPr bwMode="auto">
            <a:xfrm>
              <a:off x="1547" y="1792"/>
              <a:ext cx="839" cy="202"/>
            </a:xfrm>
            <a:custGeom>
              <a:avLst/>
              <a:gdLst>
                <a:gd name="T0" fmla="*/ 0 w 531"/>
                <a:gd name="T1" fmla="*/ 572 h 120"/>
                <a:gd name="T2" fmla="*/ 1468 w 531"/>
                <a:gd name="T3" fmla="*/ 572 h 120"/>
                <a:gd name="T4" fmla="*/ 2095 w 531"/>
                <a:gd name="T5" fmla="*/ 0 h 120"/>
                <a:gd name="T6" fmla="*/ 117 w 531"/>
                <a:gd name="T7" fmla="*/ 291 h 120"/>
                <a:gd name="T8" fmla="*/ 0 w 531"/>
                <a:gd name="T9" fmla="*/ 572 h 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1" h="120">
                  <a:moveTo>
                    <a:pt x="0" y="120"/>
                  </a:moveTo>
                  <a:cubicBezTo>
                    <a:pt x="372" y="120"/>
                    <a:pt x="372" y="120"/>
                    <a:pt x="372" y="120"/>
                  </a:cubicBezTo>
                  <a:cubicBezTo>
                    <a:pt x="446" y="120"/>
                    <a:pt x="508" y="70"/>
                    <a:pt x="531" y="0"/>
                  </a:cubicBezTo>
                  <a:cubicBezTo>
                    <a:pt x="459" y="78"/>
                    <a:pt x="300" y="63"/>
                    <a:pt x="30" y="61"/>
                  </a:cubicBezTo>
                  <a:cubicBezTo>
                    <a:pt x="30" y="61"/>
                    <a:pt x="18" y="104"/>
                    <a:pt x="0" y="120"/>
                  </a:cubicBezTo>
                  <a:close/>
                </a:path>
              </a:pathLst>
            </a:custGeom>
            <a:solidFill>
              <a:srgbClr val="070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92" name="Oval 20"/>
            <p:cNvSpPr>
              <a:spLocks noChangeArrowheads="1"/>
            </p:cNvSpPr>
            <p:nvPr/>
          </p:nvSpPr>
          <p:spPr bwMode="auto">
            <a:xfrm>
              <a:off x="678" y="1371"/>
              <a:ext cx="215" cy="529"/>
            </a:xfrm>
            <a:prstGeom prst="ellipse">
              <a:avLst/>
            </a:prstGeom>
            <a:solidFill>
              <a:srgbClr val="E26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93" name="Freeform 21"/>
            <p:cNvSpPr>
              <a:spLocks/>
            </p:cNvSpPr>
            <p:nvPr/>
          </p:nvSpPr>
          <p:spPr bwMode="auto">
            <a:xfrm>
              <a:off x="931" y="1374"/>
              <a:ext cx="694" cy="474"/>
            </a:xfrm>
            <a:custGeom>
              <a:avLst/>
              <a:gdLst>
                <a:gd name="T0" fmla="*/ 0 w 439"/>
                <a:gd name="T1" fmla="*/ 96 h 281"/>
                <a:gd name="T2" fmla="*/ 81 w 439"/>
                <a:gd name="T3" fmla="*/ 638 h 281"/>
                <a:gd name="T4" fmla="*/ 150 w 439"/>
                <a:gd name="T5" fmla="*/ 1095 h 281"/>
                <a:gd name="T6" fmla="*/ 1699 w 439"/>
                <a:gd name="T7" fmla="*/ 1132 h 281"/>
                <a:gd name="T8" fmla="*/ 1720 w 439"/>
                <a:gd name="T9" fmla="*/ 558 h 281"/>
                <a:gd name="T10" fmla="*/ 1665 w 439"/>
                <a:gd name="T11" fmla="*/ 86 h 281"/>
                <a:gd name="T12" fmla="*/ 22 w 439"/>
                <a:gd name="T13" fmla="*/ 86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9" h="281">
                  <a:moveTo>
                    <a:pt x="0" y="20"/>
                  </a:moveTo>
                  <a:cubicBezTo>
                    <a:pt x="13" y="57"/>
                    <a:pt x="17" y="93"/>
                    <a:pt x="20" y="133"/>
                  </a:cubicBezTo>
                  <a:cubicBezTo>
                    <a:pt x="23" y="162"/>
                    <a:pt x="14" y="206"/>
                    <a:pt x="38" y="228"/>
                  </a:cubicBezTo>
                  <a:cubicBezTo>
                    <a:pt x="56" y="244"/>
                    <a:pt x="419" y="281"/>
                    <a:pt x="430" y="236"/>
                  </a:cubicBezTo>
                  <a:cubicBezTo>
                    <a:pt x="438" y="209"/>
                    <a:pt x="439" y="146"/>
                    <a:pt x="435" y="116"/>
                  </a:cubicBezTo>
                  <a:cubicBezTo>
                    <a:pt x="432" y="95"/>
                    <a:pt x="439" y="33"/>
                    <a:pt x="421" y="18"/>
                  </a:cubicBezTo>
                  <a:cubicBezTo>
                    <a:pt x="408" y="6"/>
                    <a:pt x="25" y="0"/>
                    <a:pt x="6" y="18"/>
                  </a:cubicBezTo>
                </a:path>
              </a:pathLst>
            </a:custGeom>
            <a:solidFill>
              <a:srgbClr val="F78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94" name="Freeform 22"/>
            <p:cNvSpPr>
              <a:spLocks/>
            </p:cNvSpPr>
            <p:nvPr/>
          </p:nvSpPr>
          <p:spPr bwMode="auto">
            <a:xfrm>
              <a:off x="1606" y="1386"/>
              <a:ext cx="766" cy="495"/>
            </a:xfrm>
            <a:custGeom>
              <a:avLst/>
              <a:gdLst>
                <a:gd name="T0" fmla="*/ 22 w 485"/>
                <a:gd name="T1" fmla="*/ 37 h 294"/>
                <a:gd name="T2" fmla="*/ 68 w 485"/>
                <a:gd name="T3" fmla="*/ 887 h 294"/>
                <a:gd name="T4" fmla="*/ 145 w 485"/>
                <a:gd name="T5" fmla="*/ 1153 h 294"/>
                <a:gd name="T6" fmla="*/ 1829 w 485"/>
                <a:gd name="T7" fmla="*/ 970 h 294"/>
                <a:gd name="T8" fmla="*/ 1808 w 485"/>
                <a:gd name="T9" fmla="*/ 273 h 294"/>
                <a:gd name="T10" fmla="*/ 1421 w 485"/>
                <a:gd name="T11" fmla="*/ 34 h 294"/>
                <a:gd name="T12" fmla="*/ 22 w 485"/>
                <a:gd name="T13" fmla="*/ 37 h 2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5" h="294">
                  <a:moveTo>
                    <a:pt x="6" y="8"/>
                  </a:moveTo>
                  <a:cubicBezTo>
                    <a:pt x="21" y="41"/>
                    <a:pt x="19" y="169"/>
                    <a:pt x="17" y="186"/>
                  </a:cubicBezTo>
                  <a:cubicBezTo>
                    <a:pt x="14" y="207"/>
                    <a:pt x="0" y="240"/>
                    <a:pt x="37" y="242"/>
                  </a:cubicBezTo>
                  <a:cubicBezTo>
                    <a:pt x="74" y="244"/>
                    <a:pt x="404" y="294"/>
                    <a:pt x="464" y="203"/>
                  </a:cubicBezTo>
                  <a:cubicBezTo>
                    <a:pt x="485" y="171"/>
                    <a:pt x="478" y="89"/>
                    <a:pt x="459" y="57"/>
                  </a:cubicBezTo>
                  <a:cubicBezTo>
                    <a:pt x="437" y="22"/>
                    <a:pt x="401" y="11"/>
                    <a:pt x="361" y="7"/>
                  </a:cubicBezTo>
                  <a:cubicBezTo>
                    <a:pt x="300" y="0"/>
                    <a:pt x="15" y="3"/>
                    <a:pt x="6" y="8"/>
                  </a:cubicBezTo>
                </a:path>
              </a:pathLst>
            </a:custGeom>
            <a:solidFill>
              <a:srgbClr val="2323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95" name="Freeform 23"/>
            <p:cNvSpPr>
              <a:spLocks/>
            </p:cNvSpPr>
            <p:nvPr/>
          </p:nvSpPr>
          <p:spPr bwMode="auto">
            <a:xfrm>
              <a:off x="1565" y="1315"/>
              <a:ext cx="57" cy="568"/>
            </a:xfrm>
            <a:custGeom>
              <a:avLst/>
              <a:gdLst>
                <a:gd name="T0" fmla="*/ 40 w 36"/>
                <a:gd name="T1" fmla="*/ 0 h 337"/>
                <a:gd name="T2" fmla="*/ 116 w 36"/>
                <a:gd name="T3" fmla="*/ 327 h 337"/>
                <a:gd name="T4" fmla="*/ 124 w 36"/>
                <a:gd name="T5" fmla="*/ 770 h 337"/>
                <a:gd name="T6" fmla="*/ 82 w 36"/>
                <a:gd name="T7" fmla="*/ 1215 h 337"/>
                <a:gd name="T8" fmla="*/ 0 w 36"/>
                <a:gd name="T9" fmla="*/ 1613 h 337"/>
                <a:gd name="T10" fmla="*/ 108 w 36"/>
                <a:gd name="T11" fmla="*/ 1284 h 337"/>
                <a:gd name="T12" fmla="*/ 138 w 36"/>
                <a:gd name="T13" fmla="*/ 861 h 337"/>
                <a:gd name="T14" fmla="*/ 124 w 36"/>
                <a:gd name="T15" fmla="*/ 469 h 337"/>
                <a:gd name="T16" fmla="*/ 87 w 36"/>
                <a:gd name="T17" fmla="*/ 236 h 337"/>
                <a:gd name="T18" fmla="*/ 55 w 36"/>
                <a:gd name="T19" fmla="*/ 78 h 3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337">
                  <a:moveTo>
                    <a:pt x="10" y="0"/>
                  </a:moveTo>
                  <a:cubicBezTo>
                    <a:pt x="23" y="13"/>
                    <a:pt x="28" y="49"/>
                    <a:pt x="29" y="68"/>
                  </a:cubicBezTo>
                  <a:cubicBezTo>
                    <a:pt x="32" y="98"/>
                    <a:pt x="34" y="131"/>
                    <a:pt x="31" y="161"/>
                  </a:cubicBezTo>
                  <a:cubicBezTo>
                    <a:pt x="28" y="192"/>
                    <a:pt x="27" y="224"/>
                    <a:pt x="21" y="254"/>
                  </a:cubicBezTo>
                  <a:cubicBezTo>
                    <a:pt x="16" y="280"/>
                    <a:pt x="10" y="312"/>
                    <a:pt x="0" y="337"/>
                  </a:cubicBezTo>
                  <a:cubicBezTo>
                    <a:pt x="16" y="321"/>
                    <a:pt x="22" y="289"/>
                    <a:pt x="27" y="268"/>
                  </a:cubicBezTo>
                  <a:cubicBezTo>
                    <a:pt x="34" y="239"/>
                    <a:pt x="34" y="209"/>
                    <a:pt x="35" y="180"/>
                  </a:cubicBezTo>
                  <a:cubicBezTo>
                    <a:pt x="36" y="153"/>
                    <a:pt x="35" y="125"/>
                    <a:pt x="31" y="98"/>
                  </a:cubicBezTo>
                  <a:cubicBezTo>
                    <a:pt x="29" y="82"/>
                    <a:pt x="26" y="65"/>
                    <a:pt x="22" y="49"/>
                  </a:cubicBezTo>
                  <a:cubicBezTo>
                    <a:pt x="20" y="38"/>
                    <a:pt x="14" y="26"/>
                    <a:pt x="14" y="16"/>
                  </a:cubicBezTo>
                </a:path>
              </a:pathLst>
            </a:custGeom>
            <a:solidFill>
              <a:srgbClr val="F4A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96" name="Freeform 24"/>
            <p:cNvSpPr>
              <a:spLocks/>
            </p:cNvSpPr>
            <p:nvPr/>
          </p:nvSpPr>
          <p:spPr bwMode="auto">
            <a:xfrm>
              <a:off x="1579" y="1302"/>
              <a:ext cx="665" cy="52"/>
            </a:xfrm>
            <a:custGeom>
              <a:avLst/>
              <a:gdLst>
                <a:gd name="T0" fmla="*/ 14 w 421"/>
                <a:gd name="T1" fmla="*/ 42 h 31"/>
                <a:gd name="T2" fmla="*/ 1447 w 421"/>
                <a:gd name="T3" fmla="*/ 20 h 31"/>
                <a:gd name="T4" fmla="*/ 1659 w 421"/>
                <a:gd name="T5" fmla="*/ 146 h 31"/>
                <a:gd name="T6" fmla="*/ 1428 w 421"/>
                <a:gd name="T7" fmla="*/ 0 h 31"/>
                <a:gd name="T8" fmla="*/ 0 w 421"/>
                <a:gd name="T9" fmla="*/ 0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1" h="31">
                  <a:moveTo>
                    <a:pt x="4" y="9"/>
                  </a:moveTo>
                  <a:cubicBezTo>
                    <a:pt x="187" y="7"/>
                    <a:pt x="367" y="4"/>
                    <a:pt x="367" y="4"/>
                  </a:cubicBezTo>
                  <a:cubicBezTo>
                    <a:pt x="367" y="4"/>
                    <a:pt x="407" y="11"/>
                    <a:pt x="421" y="31"/>
                  </a:cubicBezTo>
                  <a:cubicBezTo>
                    <a:pt x="421" y="31"/>
                    <a:pt x="392" y="0"/>
                    <a:pt x="36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D4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97" name="Freeform 25"/>
            <p:cNvSpPr>
              <a:spLocks/>
            </p:cNvSpPr>
            <p:nvPr/>
          </p:nvSpPr>
          <p:spPr bwMode="auto">
            <a:xfrm>
              <a:off x="866" y="1302"/>
              <a:ext cx="719" cy="86"/>
            </a:xfrm>
            <a:custGeom>
              <a:avLst/>
              <a:gdLst>
                <a:gd name="T0" fmla="*/ 1781 w 455"/>
                <a:gd name="T1" fmla="*/ 0 h 51"/>
                <a:gd name="T2" fmla="*/ 307 w 455"/>
                <a:gd name="T3" fmla="*/ 0 h 51"/>
                <a:gd name="T4" fmla="*/ 0 w 455"/>
                <a:gd name="T5" fmla="*/ 245 h 51"/>
                <a:gd name="T6" fmla="*/ 324 w 455"/>
                <a:gd name="T7" fmla="*/ 62 h 51"/>
                <a:gd name="T8" fmla="*/ 1795 w 455"/>
                <a:gd name="T9" fmla="*/ 42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5" h="51">
                  <a:moveTo>
                    <a:pt x="451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17" y="8"/>
                    <a:pt x="0" y="51"/>
                  </a:cubicBezTo>
                  <a:cubicBezTo>
                    <a:pt x="0" y="51"/>
                    <a:pt x="34" y="13"/>
                    <a:pt x="82" y="13"/>
                  </a:cubicBezTo>
                  <a:cubicBezTo>
                    <a:pt x="105" y="13"/>
                    <a:pt x="281" y="11"/>
                    <a:pt x="455" y="9"/>
                  </a:cubicBezTo>
                </a:path>
              </a:pathLst>
            </a:custGeom>
            <a:solidFill>
              <a:srgbClr val="F4B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98" name="Freeform 26"/>
            <p:cNvSpPr>
              <a:spLocks/>
            </p:cNvSpPr>
            <p:nvPr/>
          </p:nvSpPr>
          <p:spPr bwMode="auto">
            <a:xfrm>
              <a:off x="1633" y="1524"/>
              <a:ext cx="597" cy="59"/>
            </a:xfrm>
            <a:custGeom>
              <a:avLst/>
              <a:gdLst>
                <a:gd name="T0" fmla="*/ 0 w 378"/>
                <a:gd name="T1" fmla="*/ 13 h 35"/>
                <a:gd name="T2" fmla="*/ 5 w 378"/>
                <a:gd name="T3" fmla="*/ 167 h 35"/>
                <a:gd name="T4" fmla="*/ 1489 w 378"/>
                <a:gd name="T5" fmla="*/ 86 h 35"/>
                <a:gd name="T6" fmla="*/ 0 w 378"/>
                <a:gd name="T7" fmla="*/ 13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8" h="35">
                  <a:moveTo>
                    <a:pt x="0" y="3"/>
                  </a:moveTo>
                  <a:cubicBezTo>
                    <a:pt x="0" y="3"/>
                    <a:pt x="1" y="28"/>
                    <a:pt x="1" y="35"/>
                  </a:cubicBezTo>
                  <a:cubicBezTo>
                    <a:pt x="378" y="18"/>
                    <a:pt x="378" y="18"/>
                    <a:pt x="378" y="18"/>
                  </a:cubicBezTo>
                  <a:cubicBezTo>
                    <a:pt x="378" y="18"/>
                    <a:pt x="45" y="0"/>
                    <a:pt x="0" y="3"/>
                  </a:cubicBezTo>
                  <a:close/>
                </a:path>
              </a:pathLst>
            </a:custGeom>
            <a:solidFill>
              <a:srgbClr val="454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99" name="Freeform 27"/>
            <p:cNvSpPr>
              <a:spLocks/>
            </p:cNvSpPr>
            <p:nvPr/>
          </p:nvSpPr>
          <p:spPr bwMode="auto">
            <a:xfrm>
              <a:off x="1633" y="1541"/>
              <a:ext cx="493" cy="20"/>
            </a:xfrm>
            <a:custGeom>
              <a:avLst/>
              <a:gdLst>
                <a:gd name="T0" fmla="*/ 0 w 493"/>
                <a:gd name="T1" fmla="*/ 0 h 20"/>
                <a:gd name="T2" fmla="*/ 1 w 493"/>
                <a:gd name="T3" fmla="*/ 20 h 20"/>
                <a:gd name="T4" fmla="*/ 493 w 493"/>
                <a:gd name="T5" fmla="*/ 14 h 20"/>
                <a:gd name="T6" fmla="*/ 0 w 493"/>
                <a:gd name="T7" fmla="*/ 0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3" h="20">
                  <a:moveTo>
                    <a:pt x="0" y="0"/>
                  </a:moveTo>
                  <a:lnTo>
                    <a:pt x="1" y="20"/>
                  </a:lnTo>
                  <a:lnTo>
                    <a:pt x="493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0" name="Freeform 28"/>
            <p:cNvSpPr>
              <a:spLocks/>
            </p:cNvSpPr>
            <p:nvPr/>
          </p:nvSpPr>
          <p:spPr bwMode="auto">
            <a:xfrm>
              <a:off x="1026" y="1405"/>
              <a:ext cx="1130" cy="27"/>
            </a:xfrm>
            <a:custGeom>
              <a:avLst/>
              <a:gdLst>
                <a:gd name="T0" fmla="*/ 0 w 715"/>
                <a:gd name="T1" fmla="*/ 0 h 16"/>
                <a:gd name="T2" fmla="*/ 2823 w 715"/>
                <a:gd name="T3" fmla="*/ 0 h 16"/>
                <a:gd name="T4" fmla="*/ 0 w 715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5" h="16">
                  <a:moveTo>
                    <a:pt x="0" y="0"/>
                  </a:moveTo>
                  <a:cubicBezTo>
                    <a:pt x="715" y="0"/>
                    <a:pt x="715" y="0"/>
                    <a:pt x="715" y="0"/>
                  </a:cubicBezTo>
                  <a:cubicBezTo>
                    <a:pt x="715" y="0"/>
                    <a:pt x="123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1" name="Freeform 29"/>
            <p:cNvSpPr>
              <a:spLocks/>
            </p:cNvSpPr>
            <p:nvPr/>
          </p:nvSpPr>
          <p:spPr bwMode="auto">
            <a:xfrm>
              <a:off x="1026" y="1732"/>
              <a:ext cx="592" cy="33"/>
            </a:xfrm>
            <a:custGeom>
              <a:avLst/>
              <a:gdLst>
                <a:gd name="T0" fmla="*/ 1470 w 375"/>
                <a:gd name="T1" fmla="*/ 89 h 20"/>
                <a:gd name="T2" fmla="*/ 0 w 375"/>
                <a:gd name="T3" fmla="*/ 0 h 20"/>
                <a:gd name="T4" fmla="*/ 1476 w 375"/>
                <a:gd name="T5" fmla="*/ 0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5" h="20">
                  <a:moveTo>
                    <a:pt x="374" y="20"/>
                  </a:moveTo>
                  <a:cubicBezTo>
                    <a:pt x="261" y="20"/>
                    <a:pt x="132" y="16"/>
                    <a:pt x="0" y="0"/>
                  </a:cubicBezTo>
                  <a:cubicBezTo>
                    <a:pt x="375" y="0"/>
                    <a:pt x="375" y="0"/>
                    <a:pt x="375" y="0"/>
                  </a:cubicBezTo>
                </a:path>
              </a:pathLst>
            </a:custGeom>
            <a:solidFill>
              <a:srgbClr val="F4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2" name="Freeform 30"/>
            <p:cNvSpPr>
              <a:spLocks/>
            </p:cNvSpPr>
            <p:nvPr/>
          </p:nvSpPr>
          <p:spPr bwMode="auto">
            <a:xfrm>
              <a:off x="1617" y="1732"/>
              <a:ext cx="578" cy="33"/>
            </a:xfrm>
            <a:custGeom>
              <a:avLst/>
              <a:gdLst>
                <a:gd name="T0" fmla="*/ 5 w 366"/>
                <a:gd name="T1" fmla="*/ 0 h 20"/>
                <a:gd name="T2" fmla="*/ 1442 w 366"/>
                <a:gd name="T3" fmla="*/ 0 h 20"/>
                <a:gd name="T4" fmla="*/ 0 w 366"/>
                <a:gd name="T5" fmla="*/ 89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6" h="20">
                  <a:moveTo>
                    <a:pt x="1" y="0"/>
                  </a:moveTo>
                  <a:cubicBezTo>
                    <a:pt x="366" y="0"/>
                    <a:pt x="366" y="0"/>
                    <a:pt x="366" y="0"/>
                  </a:cubicBezTo>
                  <a:cubicBezTo>
                    <a:pt x="366" y="0"/>
                    <a:pt x="213" y="19"/>
                    <a:pt x="0" y="20"/>
                  </a:cubicBezTo>
                </a:path>
              </a:pathLst>
            </a:custGeom>
            <a:solidFill>
              <a:srgbClr val="3131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3" name="Freeform 31"/>
            <p:cNvSpPr>
              <a:spLocks/>
            </p:cNvSpPr>
            <p:nvPr/>
          </p:nvSpPr>
          <p:spPr bwMode="auto">
            <a:xfrm>
              <a:off x="675" y="1253"/>
              <a:ext cx="770" cy="741"/>
            </a:xfrm>
            <a:custGeom>
              <a:avLst/>
              <a:gdLst>
                <a:gd name="T0" fmla="*/ 1924 w 487"/>
                <a:gd name="T1" fmla="*/ 2102 h 440"/>
                <a:gd name="T2" fmla="*/ 666 w 487"/>
                <a:gd name="T3" fmla="*/ 2102 h 440"/>
                <a:gd name="T4" fmla="*/ 0 w 487"/>
                <a:gd name="T5" fmla="*/ 1251 h 440"/>
                <a:gd name="T6" fmla="*/ 0 w 487"/>
                <a:gd name="T7" fmla="*/ 854 h 440"/>
                <a:gd name="T8" fmla="*/ 666 w 487"/>
                <a:gd name="T9" fmla="*/ 0 h 440"/>
                <a:gd name="T10" fmla="*/ 177 w 487"/>
                <a:gd name="T11" fmla="*/ 1061 h 440"/>
                <a:gd name="T12" fmla="*/ 761 w 487"/>
                <a:gd name="T13" fmla="*/ 1925 h 440"/>
                <a:gd name="T14" fmla="*/ 1924 w 487"/>
                <a:gd name="T15" fmla="*/ 2102 h 4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7" h="440">
                  <a:moveTo>
                    <a:pt x="487" y="440"/>
                  </a:move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168" y="0"/>
                    <a:pt x="38" y="12"/>
                    <a:pt x="45" y="222"/>
                  </a:cubicBezTo>
                  <a:cubicBezTo>
                    <a:pt x="50" y="366"/>
                    <a:pt x="90" y="403"/>
                    <a:pt x="192" y="403"/>
                  </a:cubicBezTo>
                  <a:cubicBezTo>
                    <a:pt x="293" y="403"/>
                    <a:pt x="487" y="440"/>
                    <a:pt x="487" y="440"/>
                  </a:cubicBezTo>
                  <a:close/>
                </a:path>
              </a:pathLst>
            </a:custGeom>
            <a:solidFill>
              <a:srgbClr val="BF4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4" name="Freeform 32"/>
            <p:cNvSpPr>
              <a:spLocks/>
            </p:cNvSpPr>
            <p:nvPr/>
          </p:nvSpPr>
          <p:spPr bwMode="auto">
            <a:xfrm>
              <a:off x="697" y="1470"/>
              <a:ext cx="105" cy="346"/>
            </a:xfrm>
            <a:custGeom>
              <a:avLst/>
              <a:gdLst>
                <a:gd name="T0" fmla="*/ 266 w 66"/>
                <a:gd name="T1" fmla="*/ 484 h 205"/>
                <a:gd name="T2" fmla="*/ 142 w 66"/>
                <a:gd name="T3" fmla="*/ 986 h 205"/>
                <a:gd name="T4" fmla="*/ 0 w 66"/>
                <a:gd name="T5" fmla="*/ 484 h 205"/>
                <a:gd name="T6" fmla="*/ 124 w 66"/>
                <a:gd name="T7" fmla="*/ 0 h 205"/>
                <a:gd name="T8" fmla="*/ 266 w 66"/>
                <a:gd name="T9" fmla="*/ 484 h 2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" h="205">
                  <a:moveTo>
                    <a:pt x="66" y="101"/>
                  </a:moveTo>
                  <a:cubicBezTo>
                    <a:pt x="66" y="141"/>
                    <a:pt x="54" y="205"/>
                    <a:pt x="35" y="205"/>
                  </a:cubicBezTo>
                  <a:cubicBezTo>
                    <a:pt x="17" y="205"/>
                    <a:pt x="0" y="141"/>
                    <a:pt x="0" y="101"/>
                  </a:cubicBezTo>
                  <a:cubicBezTo>
                    <a:pt x="0" y="61"/>
                    <a:pt x="13" y="0"/>
                    <a:pt x="31" y="0"/>
                  </a:cubicBezTo>
                  <a:cubicBezTo>
                    <a:pt x="49" y="0"/>
                    <a:pt x="66" y="61"/>
                    <a:pt x="66" y="101"/>
                  </a:cubicBezTo>
                  <a:close/>
                </a:path>
              </a:pathLst>
            </a:custGeom>
            <a:solidFill>
              <a:srgbClr val="BF4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5" name="Oval 33"/>
            <p:cNvSpPr>
              <a:spLocks noChangeArrowheads="1"/>
            </p:cNvSpPr>
            <p:nvPr/>
          </p:nvSpPr>
          <p:spPr bwMode="auto">
            <a:xfrm>
              <a:off x="1599" y="1398"/>
              <a:ext cx="26" cy="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06" name="Oval 34"/>
            <p:cNvSpPr>
              <a:spLocks noChangeArrowheads="1"/>
            </p:cNvSpPr>
            <p:nvPr/>
          </p:nvSpPr>
          <p:spPr bwMode="auto">
            <a:xfrm>
              <a:off x="1607" y="1452"/>
              <a:ext cx="18" cy="2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07" name="Oval 35"/>
            <p:cNvSpPr>
              <a:spLocks noChangeArrowheads="1"/>
            </p:cNvSpPr>
            <p:nvPr/>
          </p:nvSpPr>
          <p:spPr bwMode="auto">
            <a:xfrm>
              <a:off x="1615" y="1538"/>
              <a:ext cx="27" cy="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08" name="Freeform 36"/>
            <p:cNvSpPr>
              <a:spLocks/>
            </p:cNvSpPr>
            <p:nvPr/>
          </p:nvSpPr>
          <p:spPr bwMode="auto">
            <a:xfrm>
              <a:off x="814" y="1430"/>
              <a:ext cx="67" cy="266"/>
            </a:xfrm>
            <a:custGeom>
              <a:avLst/>
              <a:gdLst>
                <a:gd name="T0" fmla="*/ 73 w 42"/>
                <a:gd name="T1" fmla="*/ 167 h 158"/>
                <a:gd name="T2" fmla="*/ 97 w 42"/>
                <a:gd name="T3" fmla="*/ 754 h 158"/>
                <a:gd name="T4" fmla="*/ 136 w 42"/>
                <a:gd name="T5" fmla="*/ 273 h 158"/>
                <a:gd name="T6" fmla="*/ 0 w 42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2" h="158">
                  <a:moveTo>
                    <a:pt x="18" y="35"/>
                  </a:moveTo>
                  <a:cubicBezTo>
                    <a:pt x="35" y="78"/>
                    <a:pt x="19" y="116"/>
                    <a:pt x="24" y="158"/>
                  </a:cubicBezTo>
                  <a:cubicBezTo>
                    <a:pt x="40" y="131"/>
                    <a:pt x="42" y="87"/>
                    <a:pt x="33" y="57"/>
                  </a:cubicBezTo>
                  <a:cubicBezTo>
                    <a:pt x="27" y="35"/>
                    <a:pt x="5" y="18"/>
                    <a:pt x="0" y="0"/>
                  </a:cubicBezTo>
                </a:path>
              </a:pathLst>
            </a:custGeom>
            <a:solidFill>
              <a:srgbClr val="F4B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9" name="Oval 37"/>
            <p:cNvSpPr>
              <a:spLocks noChangeArrowheads="1"/>
            </p:cNvSpPr>
            <p:nvPr/>
          </p:nvSpPr>
          <p:spPr bwMode="auto">
            <a:xfrm>
              <a:off x="813" y="1408"/>
              <a:ext cx="58" cy="78"/>
            </a:xfrm>
            <a:prstGeom prst="ellipse">
              <a:avLst/>
            </a:prstGeom>
            <a:solidFill>
              <a:srgbClr val="F4B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10" name="Oval 38"/>
            <p:cNvSpPr>
              <a:spLocks noChangeArrowheads="1"/>
            </p:cNvSpPr>
            <p:nvPr/>
          </p:nvSpPr>
          <p:spPr bwMode="auto">
            <a:xfrm>
              <a:off x="860" y="1514"/>
              <a:ext cx="28" cy="44"/>
            </a:xfrm>
            <a:prstGeom prst="ellipse">
              <a:avLst/>
            </a:prstGeom>
            <a:solidFill>
              <a:srgbClr val="F4B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11" name="Freeform 39"/>
            <p:cNvSpPr>
              <a:spLocks/>
            </p:cNvSpPr>
            <p:nvPr/>
          </p:nvSpPr>
          <p:spPr bwMode="auto">
            <a:xfrm>
              <a:off x="675" y="1253"/>
              <a:ext cx="1725" cy="741"/>
            </a:xfrm>
            <a:custGeom>
              <a:avLst/>
              <a:gdLst>
                <a:gd name="T0" fmla="*/ 4305 w 1092"/>
                <a:gd name="T1" fmla="*/ 1251 h 440"/>
                <a:gd name="T2" fmla="*/ 3643 w 1092"/>
                <a:gd name="T3" fmla="*/ 2102 h 440"/>
                <a:gd name="T4" fmla="*/ 662 w 1092"/>
                <a:gd name="T5" fmla="*/ 2102 h 440"/>
                <a:gd name="T6" fmla="*/ 0 w 1092"/>
                <a:gd name="T7" fmla="*/ 1251 h 440"/>
                <a:gd name="T8" fmla="*/ 0 w 1092"/>
                <a:gd name="T9" fmla="*/ 854 h 440"/>
                <a:gd name="T10" fmla="*/ 662 w 1092"/>
                <a:gd name="T11" fmla="*/ 0 h 440"/>
                <a:gd name="T12" fmla="*/ 3643 w 1092"/>
                <a:gd name="T13" fmla="*/ 0 h 440"/>
                <a:gd name="T14" fmla="*/ 4305 w 1092"/>
                <a:gd name="T15" fmla="*/ 854 h 440"/>
                <a:gd name="T16" fmla="*/ 4305 w 1092"/>
                <a:gd name="T17" fmla="*/ 1251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2" h="440">
                  <a:moveTo>
                    <a:pt x="1092" y="262"/>
                  </a:moveTo>
                  <a:cubicBezTo>
                    <a:pt x="1092" y="361"/>
                    <a:pt x="1017" y="440"/>
                    <a:pt x="924" y="440"/>
                  </a:cubicBez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1017" y="0"/>
                    <a:pt x="1092" y="80"/>
                    <a:pt x="1092" y="179"/>
                  </a:cubicBezTo>
                  <a:lnTo>
                    <a:pt x="1092" y="262"/>
                  </a:lnTo>
                  <a:close/>
                </a:path>
              </a:pathLst>
            </a:custGeom>
            <a:noFill/>
            <a:ln w="952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12" name="Freeform 40"/>
            <p:cNvSpPr>
              <a:spLocks/>
            </p:cNvSpPr>
            <p:nvPr/>
          </p:nvSpPr>
          <p:spPr bwMode="auto">
            <a:xfrm>
              <a:off x="1555" y="1261"/>
              <a:ext cx="54" cy="144"/>
            </a:xfrm>
            <a:custGeom>
              <a:avLst/>
              <a:gdLst>
                <a:gd name="T0" fmla="*/ 0 w 34"/>
                <a:gd name="T1" fmla="*/ 0 h 85"/>
                <a:gd name="T2" fmla="*/ 137 w 34"/>
                <a:gd name="T3" fmla="*/ 413 h 8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" h="85">
                  <a:moveTo>
                    <a:pt x="0" y="0"/>
                  </a:moveTo>
                  <a:cubicBezTo>
                    <a:pt x="0" y="0"/>
                    <a:pt x="29" y="38"/>
                    <a:pt x="34" y="85"/>
                  </a:cubicBezTo>
                </a:path>
              </a:pathLst>
            </a:custGeom>
            <a:noFill/>
            <a:ln w="4763" cap="rnd">
              <a:solidFill>
                <a:srgbClr val="FCFCF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13" name="Freeform 41"/>
            <p:cNvSpPr>
              <a:spLocks/>
            </p:cNvSpPr>
            <p:nvPr/>
          </p:nvSpPr>
          <p:spPr bwMode="auto">
            <a:xfrm>
              <a:off x="1558" y="1743"/>
              <a:ext cx="60" cy="236"/>
            </a:xfrm>
            <a:custGeom>
              <a:avLst/>
              <a:gdLst>
                <a:gd name="T0" fmla="*/ 150 w 38"/>
                <a:gd name="T1" fmla="*/ 0 h 140"/>
                <a:gd name="T2" fmla="*/ 0 w 38"/>
                <a:gd name="T3" fmla="*/ 671 h 14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140">
                  <a:moveTo>
                    <a:pt x="38" y="0"/>
                  </a:moveTo>
                  <a:cubicBezTo>
                    <a:pt x="38" y="0"/>
                    <a:pt x="31" y="94"/>
                    <a:pt x="0" y="140"/>
                  </a:cubicBezTo>
                </a:path>
              </a:pathLst>
            </a:custGeom>
            <a:noFill/>
            <a:ln w="4763" cap="rnd">
              <a:solidFill>
                <a:srgbClr val="FCFCF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</p:grpSp>
      <p:sp>
        <p:nvSpPr>
          <p:cNvPr id="218" name="ZoneTexte 217"/>
          <p:cNvSpPr txBox="1"/>
          <p:nvPr/>
        </p:nvSpPr>
        <p:spPr>
          <a:xfrm>
            <a:off x="6837764" y="356545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OS</a:t>
            </a:r>
            <a:endParaRPr lang="en-US" dirty="0"/>
          </a:p>
        </p:txBody>
      </p:sp>
      <p:grpSp>
        <p:nvGrpSpPr>
          <p:cNvPr id="219" name="Groupe 218"/>
          <p:cNvGrpSpPr/>
          <p:nvPr/>
        </p:nvGrpSpPr>
        <p:grpSpPr>
          <a:xfrm>
            <a:off x="2535428" y="1502729"/>
            <a:ext cx="1625767" cy="821279"/>
            <a:chOff x="363319" y="1408727"/>
            <a:chExt cx="2768521" cy="1343332"/>
          </a:xfrm>
        </p:grpSpPr>
        <p:grpSp>
          <p:nvGrpSpPr>
            <p:cNvPr id="220" name="Group 2797"/>
            <p:cNvGrpSpPr>
              <a:grpSpLocks/>
            </p:cNvGrpSpPr>
            <p:nvPr/>
          </p:nvGrpSpPr>
          <p:grpSpPr bwMode="auto">
            <a:xfrm>
              <a:off x="1533737" y="1408727"/>
              <a:ext cx="1598103" cy="1343332"/>
              <a:chOff x="1425" y="1195"/>
              <a:chExt cx="1460" cy="1266"/>
            </a:xfrm>
          </p:grpSpPr>
          <p:sp>
            <p:nvSpPr>
              <p:cNvPr id="223" name="Freeform 2798"/>
              <p:cNvSpPr>
                <a:spLocks/>
              </p:cNvSpPr>
              <p:nvPr/>
            </p:nvSpPr>
            <p:spPr bwMode="auto">
              <a:xfrm>
                <a:off x="1475" y="1421"/>
                <a:ext cx="1410" cy="1027"/>
              </a:xfrm>
              <a:custGeom>
                <a:avLst/>
                <a:gdLst>
                  <a:gd name="T0" fmla="*/ 3958 w 564"/>
                  <a:gd name="T1" fmla="*/ 17883 h 385"/>
                  <a:gd name="T2" fmla="*/ 6800 w 564"/>
                  <a:gd name="T3" fmla="*/ 14330 h 385"/>
                  <a:gd name="T4" fmla="*/ 9813 w 564"/>
                  <a:gd name="T5" fmla="*/ 11086 h 385"/>
                  <a:gd name="T6" fmla="*/ 12895 w 564"/>
                  <a:gd name="T7" fmla="*/ 8253 h 385"/>
                  <a:gd name="T8" fmla="*/ 17708 w 564"/>
                  <a:gd name="T9" fmla="*/ 4916 h 385"/>
                  <a:gd name="T10" fmla="*/ 19613 w 564"/>
                  <a:gd name="T11" fmla="*/ 3494 h 385"/>
                  <a:gd name="T12" fmla="*/ 21645 w 564"/>
                  <a:gd name="T13" fmla="*/ 547 h 385"/>
                  <a:gd name="T14" fmla="*/ 17783 w 564"/>
                  <a:gd name="T15" fmla="*/ 2881 h 385"/>
                  <a:gd name="T16" fmla="*/ 14188 w 564"/>
                  <a:gd name="T17" fmla="*/ 3948 h 385"/>
                  <a:gd name="T18" fmla="*/ 11458 w 564"/>
                  <a:gd name="T19" fmla="*/ 4767 h 385"/>
                  <a:gd name="T20" fmla="*/ 8333 w 564"/>
                  <a:gd name="T21" fmla="*/ 7288 h 385"/>
                  <a:gd name="T22" fmla="*/ 5208 w 564"/>
                  <a:gd name="T23" fmla="*/ 8445 h 385"/>
                  <a:gd name="T24" fmla="*/ 3595 w 564"/>
                  <a:gd name="T25" fmla="*/ 12964 h 385"/>
                  <a:gd name="T26" fmla="*/ 1613 w 564"/>
                  <a:gd name="T27" fmla="*/ 16003 h 385"/>
                  <a:gd name="T28" fmla="*/ 625 w 564"/>
                  <a:gd name="T29" fmla="*/ 18886 h 385"/>
                  <a:gd name="T30" fmla="*/ 3958 w 564"/>
                  <a:gd name="T31" fmla="*/ 17883 h 38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564" h="385">
                    <a:moveTo>
                      <a:pt x="101" y="353"/>
                    </a:moveTo>
                    <a:cubicBezTo>
                      <a:pt x="144" y="322"/>
                      <a:pt x="148" y="302"/>
                      <a:pt x="174" y="283"/>
                    </a:cubicBezTo>
                    <a:cubicBezTo>
                      <a:pt x="201" y="264"/>
                      <a:pt x="217" y="247"/>
                      <a:pt x="251" y="219"/>
                    </a:cubicBezTo>
                    <a:cubicBezTo>
                      <a:pt x="277" y="198"/>
                      <a:pt x="319" y="178"/>
                      <a:pt x="330" y="163"/>
                    </a:cubicBezTo>
                    <a:cubicBezTo>
                      <a:pt x="373" y="166"/>
                      <a:pt x="395" y="137"/>
                      <a:pt x="453" y="97"/>
                    </a:cubicBezTo>
                    <a:cubicBezTo>
                      <a:pt x="467" y="88"/>
                      <a:pt x="491" y="80"/>
                      <a:pt x="502" y="69"/>
                    </a:cubicBezTo>
                    <a:cubicBezTo>
                      <a:pt x="539" y="32"/>
                      <a:pt x="564" y="19"/>
                      <a:pt x="554" y="11"/>
                    </a:cubicBezTo>
                    <a:cubicBezTo>
                      <a:pt x="542" y="0"/>
                      <a:pt x="505" y="38"/>
                      <a:pt x="455" y="57"/>
                    </a:cubicBezTo>
                    <a:cubicBezTo>
                      <a:pt x="406" y="76"/>
                      <a:pt x="399" y="73"/>
                      <a:pt x="363" y="78"/>
                    </a:cubicBezTo>
                    <a:cubicBezTo>
                      <a:pt x="326" y="82"/>
                      <a:pt x="317" y="81"/>
                      <a:pt x="293" y="94"/>
                    </a:cubicBezTo>
                    <a:cubicBezTo>
                      <a:pt x="269" y="108"/>
                      <a:pt x="239" y="128"/>
                      <a:pt x="213" y="144"/>
                    </a:cubicBezTo>
                    <a:cubicBezTo>
                      <a:pt x="186" y="159"/>
                      <a:pt x="168" y="144"/>
                      <a:pt x="133" y="167"/>
                    </a:cubicBezTo>
                    <a:cubicBezTo>
                      <a:pt x="99" y="190"/>
                      <a:pt x="94" y="234"/>
                      <a:pt x="92" y="256"/>
                    </a:cubicBezTo>
                    <a:cubicBezTo>
                      <a:pt x="89" y="278"/>
                      <a:pt x="61" y="296"/>
                      <a:pt x="41" y="316"/>
                    </a:cubicBezTo>
                    <a:cubicBezTo>
                      <a:pt x="17" y="340"/>
                      <a:pt x="0" y="358"/>
                      <a:pt x="16" y="373"/>
                    </a:cubicBezTo>
                    <a:cubicBezTo>
                      <a:pt x="27" y="385"/>
                      <a:pt x="58" y="384"/>
                      <a:pt x="101" y="353"/>
                    </a:cubicBezTo>
                    <a:close/>
                  </a:path>
                </a:pathLst>
              </a:custGeom>
              <a:solidFill>
                <a:srgbClr val="7D4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Freeform 2799"/>
              <p:cNvSpPr>
                <a:spLocks/>
              </p:cNvSpPr>
              <p:nvPr/>
            </p:nvSpPr>
            <p:spPr bwMode="auto">
              <a:xfrm>
                <a:off x="1425" y="1195"/>
                <a:ext cx="1437" cy="1221"/>
              </a:xfrm>
              <a:custGeom>
                <a:avLst/>
                <a:gdLst>
                  <a:gd name="T0" fmla="*/ 2374 w 575"/>
                  <a:gd name="T1" fmla="*/ 20256 h 458"/>
                  <a:gd name="T2" fmla="*/ 4371 w 575"/>
                  <a:gd name="T3" fmla="*/ 17222 h 458"/>
                  <a:gd name="T4" fmla="*/ 5965 w 575"/>
                  <a:gd name="T5" fmla="*/ 12735 h 458"/>
                  <a:gd name="T6" fmla="*/ 9082 w 575"/>
                  <a:gd name="T7" fmla="*/ 11578 h 458"/>
                  <a:gd name="T8" fmla="*/ 12203 w 575"/>
                  <a:gd name="T9" fmla="*/ 9040 h 458"/>
                  <a:gd name="T10" fmla="*/ 14940 w 575"/>
                  <a:gd name="T11" fmla="*/ 8243 h 458"/>
                  <a:gd name="T12" fmla="*/ 18524 w 575"/>
                  <a:gd name="T13" fmla="*/ 7179 h 458"/>
                  <a:gd name="T14" fmla="*/ 22397 w 575"/>
                  <a:gd name="T15" fmla="*/ 4847 h 458"/>
                  <a:gd name="T16" fmla="*/ 22427 w 575"/>
                  <a:gd name="T17" fmla="*/ 4847 h 458"/>
                  <a:gd name="T18" fmla="*/ 19231 w 575"/>
                  <a:gd name="T19" fmla="*/ 3034 h 458"/>
                  <a:gd name="T20" fmla="*/ 15877 w 575"/>
                  <a:gd name="T21" fmla="*/ 2730 h 458"/>
                  <a:gd name="T22" fmla="*/ 14827 w 575"/>
                  <a:gd name="T23" fmla="*/ 2978 h 458"/>
                  <a:gd name="T24" fmla="*/ 3696 w 575"/>
                  <a:gd name="T25" fmla="*/ 1762 h 458"/>
                  <a:gd name="T26" fmla="*/ 467 w 575"/>
                  <a:gd name="T27" fmla="*/ 8643 h 458"/>
                  <a:gd name="T28" fmla="*/ 655 w 575"/>
                  <a:gd name="T29" fmla="*/ 16923 h 458"/>
                  <a:gd name="T30" fmla="*/ 1355 w 575"/>
                  <a:gd name="T31" fmla="*/ 23135 h 458"/>
                  <a:gd name="T32" fmla="*/ 2374 w 575"/>
                  <a:gd name="T33" fmla="*/ 20256 h 45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75" h="458">
                    <a:moveTo>
                      <a:pt x="61" y="401"/>
                    </a:moveTo>
                    <a:cubicBezTo>
                      <a:pt x="81" y="381"/>
                      <a:pt x="109" y="363"/>
                      <a:pt x="112" y="341"/>
                    </a:cubicBezTo>
                    <a:cubicBezTo>
                      <a:pt x="114" y="319"/>
                      <a:pt x="119" y="275"/>
                      <a:pt x="153" y="252"/>
                    </a:cubicBezTo>
                    <a:cubicBezTo>
                      <a:pt x="188" y="229"/>
                      <a:pt x="206" y="244"/>
                      <a:pt x="233" y="229"/>
                    </a:cubicBezTo>
                    <a:cubicBezTo>
                      <a:pt x="259" y="213"/>
                      <a:pt x="289" y="193"/>
                      <a:pt x="313" y="179"/>
                    </a:cubicBezTo>
                    <a:cubicBezTo>
                      <a:pt x="337" y="166"/>
                      <a:pt x="346" y="167"/>
                      <a:pt x="383" y="163"/>
                    </a:cubicBezTo>
                    <a:cubicBezTo>
                      <a:pt x="419" y="158"/>
                      <a:pt x="426" y="161"/>
                      <a:pt x="475" y="142"/>
                    </a:cubicBezTo>
                    <a:cubicBezTo>
                      <a:pt x="525" y="123"/>
                      <a:pt x="562" y="85"/>
                      <a:pt x="574" y="96"/>
                    </a:cubicBezTo>
                    <a:cubicBezTo>
                      <a:pt x="575" y="96"/>
                      <a:pt x="575" y="96"/>
                      <a:pt x="575" y="96"/>
                    </a:cubicBezTo>
                    <a:cubicBezTo>
                      <a:pt x="573" y="75"/>
                      <a:pt x="536" y="70"/>
                      <a:pt x="493" y="60"/>
                    </a:cubicBezTo>
                    <a:cubicBezTo>
                      <a:pt x="465" y="54"/>
                      <a:pt x="428" y="48"/>
                      <a:pt x="407" y="54"/>
                    </a:cubicBezTo>
                    <a:cubicBezTo>
                      <a:pt x="398" y="56"/>
                      <a:pt x="389" y="60"/>
                      <a:pt x="380" y="59"/>
                    </a:cubicBezTo>
                    <a:cubicBezTo>
                      <a:pt x="342" y="53"/>
                      <a:pt x="187" y="0"/>
                      <a:pt x="95" y="35"/>
                    </a:cubicBezTo>
                    <a:cubicBezTo>
                      <a:pt x="40" y="55"/>
                      <a:pt x="21" y="107"/>
                      <a:pt x="12" y="171"/>
                    </a:cubicBezTo>
                    <a:cubicBezTo>
                      <a:pt x="0" y="255"/>
                      <a:pt x="15" y="306"/>
                      <a:pt x="17" y="335"/>
                    </a:cubicBezTo>
                    <a:cubicBezTo>
                      <a:pt x="19" y="362"/>
                      <a:pt x="3" y="434"/>
                      <a:pt x="35" y="458"/>
                    </a:cubicBezTo>
                    <a:cubicBezTo>
                      <a:pt x="20" y="443"/>
                      <a:pt x="37" y="425"/>
                      <a:pt x="61" y="401"/>
                    </a:cubicBezTo>
                    <a:close/>
                  </a:path>
                </a:pathLst>
              </a:custGeom>
              <a:solidFill>
                <a:srgbClr val="9C7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Freeform 2800"/>
              <p:cNvSpPr>
                <a:spLocks/>
              </p:cNvSpPr>
              <p:nvPr/>
            </p:nvSpPr>
            <p:spPr bwMode="auto">
              <a:xfrm>
                <a:off x="1480" y="1251"/>
                <a:ext cx="607" cy="469"/>
              </a:xfrm>
              <a:custGeom>
                <a:avLst/>
                <a:gdLst>
                  <a:gd name="T0" fmla="*/ 9460 w 243"/>
                  <a:gd name="T1" fmla="*/ 1271 h 176"/>
                  <a:gd name="T2" fmla="*/ 2528 w 243"/>
                  <a:gd name="T3" fmla="*/ 1420 h 176"/>
                  <a:gd name="T4" fmla="*/ 0 w 243"/>
                  <a:gd name="T5" fmla="*/ 8876 h 176"/>
                  <a:gd name="T6" fmla="*/ 2883 w 243"/>
                  <a:gd name="T7" fmla="*/ 1570 h 176"/>
                  <a:gd name="T8" fmla="*/ 9460 w 243"/>
                  <a:gd name="T9" fmla="*/ 1271 h 1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3" h="176">
                    <a:moveTo>
                      <a:pt x="243" y="25"/>
                    </a:moveTo>
                    <a:cubicBezTo>
                      <a:pt x="208" y="14"/>
                      <a:pt x="111" y="0"/>
                      <a:pt x="65" y="28"/>
                    </a:cubicBezTo>
                    <a:cubicBezTo>
                      <a:pt x="18" y="56"/>
                      <a:pt x="3" y="113"/>
                      <a:pt x="0" y="176"/>
                    </a:cubicBezTo>
                    <a:cubicBezTo>
                      <a:pt x="6" y="144"/>
                      <a:pt x="18" y="53"/>
                      <a:pt x="74" y="31"/>
                    </a:cubicBezTo>
                    <a:cubicBezTo>
                      <a:pt x="129" y="8"/>
                      <a:pt x="188" y="15"/>
                      <a:pt x="243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Freeform 2801"/>
              <p:cNvSpPr>
                <a:spLocks/>
              </p:cNvSpPr>
              <p:nvPr/>
            </p:nvSpPr>
            <p:spPr bwMode="auto">
              <a:xfrm>
                <a:off x="1467" y="1256"/>
                <a:ext cx="668" cy="885"/>
              </a:xfrm>
              <a:custGeom>
                <a:avLst/>
                <a:gdLst>
                  <a:gd name="T0" fmla="*/ 3838 w 267"/>
                  <a:gd name="T1" fmla="*/ 2218 h 332"/>
                  <a:gd name="T2" fmla="*/ 908 w 267"/>
                  <a:gd name="T3" fmla="*/ 8677 h 332"/>
                  <a:gd name="T4" fmla="*/ 520 w 267"/>
                  <a:gd name="T5" fmla="*/ 16762 h 332"/>
                  <a:gd name="T6" fmla="*/ 158 w 267"/>
                  <a:gd name="T7" fmla="*/ 8789 h 332"/>
                  <a:gd name="T8" fmla="*/ 2897 w 267"/>
                  <a:gd name="T9" fmla="*/ 1421 h 332"/>
                  <a:gd name="T10" fmla="*/ 10460 w 267"/>
                  <a:gd name="T11" fmla="*/ 1272 h 332"/>
                  <a:gd name="T12" fmla="*/ 3838 w 267"/>
                  <a:gd name="T13" fmla="*/ 2218 h 3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67" h="332">
                    <a:moveTo>
                      <a:pt x="98" y="44"/>
                    </a:moveTo>
                    <a:cubicBezTo>
                      <a:pt x="39" y="69"/>
                      <a:pt x="27" y="134"/>
                      <a:pt x="23" y="172"/>
                    </a:cubicBezTo>
                    <a:cubicBezTo>
                      <a:pt x="20" y="209"/>
                      <a:pt x="20" y="303"/>
                      <a:pt x="13" y="332"/>
                    </a:cubicBezTo>
                    <a:cubicBezTo>
                      <a:pt x="16" y="310"/>
                      <a:pt x="0" y="237"/>
                      <a:pt x="4" y="174"/>
                    </a:cubicBezTo>
                    <a:cubicBezTo>
                      <a:pt x="8" y="111"/>
                      <a:pt x="27" y="56"/>
                      <a:pt x="74" y="28"/>
                    </a:cubicBezTo>
                    <a:cubicBezTo>
                      <a:pt x="120" y="0"/>
                      <a:pt x="231" y="13"/>
                      <a:pt x="267" y="25"/>
                    </a:cubicBezTo>
                    <a:cubicBezTo>
                      <a:pt x="245" y="21"/>
                      <a:pt x="153" y="20"/>
                      <a:pt x="98" y="44"/>
                    </a:cubicBezTo>
                    <a:close/>
                  </a:path>
                </a:pathLst>
              </a:custGeom>
              <a:solidFill>
                <a:srgbClr val="B391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Freeform 2802"/>
              <p:cNvSpPr>
                <a:spLocks/>
              </p:cNvSpPr>
              <p:nvPr/>
            </p:nvSpPr>
            <p:spPr bwMode="auto">
              <a:xfrm>
                <a:off x="2255" y="1341"/>
                <a:ext cx="440" cy="267"/>
              </a:xfrm>
              <a:custGeom>
                <a:avLst/>
                <a:gdLst>
                  <a:gd name="T0" fmla="*/ 6875 w 176"/>
                  <a:gd name="T1" fmla="*/ 913 h 100"/>
                  <a:gd name="T2" fmla="*/ 3675 w 176"/>
                  <a:gd name="T3" fmla="*/ 150 h 100"/>
                  <a:gd name="T4" fmla="*/ 2188 w 176"/>
                  <a:gd name="T5" fmla="*/ 1127 h 100"/>
                  <a:gd name="T6" fmla="*/ 988 w 176"/>
                  <a:gd name="T7" fmla="*/ 3407 h 100"/>
                  <a:gd name="T8" fmla="*/ 0 w 176"/>
                  <a:gd name="T9" fmla="*/ 5084 h 100"/>
                  <a:gd name="T10" fmla="*/ 2033 w 176"/>
                  <a:gd name="T11" fmla="*/ 2646 h 100"/>
                  <a:gd name="T12" fmla="*/ 6875 w 176"/>
                  <a:gd name="T13" fmla="*/ 913 h 1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6" h="100">
                    <a:moveTo>
                      <a:pt x="176" y="18"/>
                    </a:moveTo>
                    <a:cubicBezTo>
                      <a:pt x="150" y="8"/>
                      <a:pt x="109" y="3"/>
                      <a:pt x="94" y="3"/>
                    </a:cubicBezTo>
                    <a:cubicBezTo>
                      <a:pt x="76" y="4"/>
                      <a:pt x="61" y="10"/>
                      <a:pt x="56" y="22"/>
                    </a:cubicBezTo>
                    <a:cubicBezTo>
                      <a:pt x="51" y="34"/>
                      <a:pt x="38" y="53"/>
                      <a:pt x="25" y="67"/>
                    </a:cubicBezTo>
                    <a:cubicBezTo>
                      <a:pt x="12" y="81"/>
                      <a:pt x="3" y="91"/>
                      <a:pt x="0" y="100"/>
                    </a:cubicBezTo>
                    <a:cubicBezTo>
                      <a:pt x="14" y="86"/>
                      <a:pt x="40" y="71"/>
                      <a:pt x="52" y="52"/>
                    </a:cubicBezTo>
                    <a:cubicBezTo>
                      <a:pt x="64" y="33"/>
                      <a:pt x="89" y="0"/>
                      <a:pt x="176" y="18"/>
                    </a:cubicBezTo>
                    <a:close/>
                  </a:path>
                </a:pathLst>
              </a:custGeom>
              <a:solidFill>
                <a:srgbClr val="B391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Freeform 2803"/>
              <p:cNvSpPr>
                <a:spLocks/>
              </p:cNvSpPr>
              <p:nvPr/>
            </p:nvSpPr>
            <p:spPr bwMode="auto">
              <a:xfrm>
                <a:off x="2310" y="1336"/>
                <a:ext cx="235" cy="195"/>
              </a:xfrm>
              <a:custGeom>
                <a:avLst/>
                <a:gdLst>
                  <a:gd name="T0" fmla="*/ 0 w 94"/>
                  <a:gd name="T1" fmla="*/ 3718 h 73"/>
                  <a:gd name="T2" fmla="*/ 1250 w 94"/>
                  <a:gd name="T3" fmla="*/ 1127 h 73"/>
                  <a:gd name="T4" fmla="*/ 3675 w 94"/>
                  <a:gd name="T5" fmla="*/ 307 h 73"/>
                  <a:gd name="T6" fmla="*/ 1375 w 94"/>
                  <a:gd name="T7" fmla="*/ 1277 h 73"/>
                  <a:gd name="T8" fmla="*/ 0 w 94"/>
                  <a:gd name="T9" fmla="*/ 3718 h 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4" h="73">
                    <a:moveTo>
                      <a:pt x="0" y="73"/>
                    </a:moveTo>
                    <a:cubicBezTo>
                      <a:pt x="13" y="57"/>
                      <a:pt x="23" y="36"/>
                      <a:pt x="32" y="22"/>
                    </a:cubicBezTo>
                    <a:cubicBezTo>
                      <a:pt x="42" y="9"/>
                      <a:pt x="60" y="0"/>
                      <a:pt x="94" y="6"/>
                    </a:cubicBezTo>
                    <a:cubicBezTo>
                      <a:pt x="74" y="5"/>
                      <a:pt x="50" y="6"/>
                      <a:pt x="35" y="25"/>
                    </a:cubicBezTo>
                    <a:cubicBezTo>
                      <a:pt x="22" y="47"/>
                      <a:pt x="9" y="66"/>
                      <a:pt x="0" y="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Freeform 2804"/>
              <p:cNvSpPr>
                <a:spLocks/>
              </p:cNvSpPr>
              <p:nvPr/>
            </p:nvSpPr>
            <p:spPr bwMode="auto">
              <a:xfrm>
                <a:off x="1682" y="2005"/>
                <a:ext cx="328" cy="131"/>
              </a:xfrm>
              <a:custGeom>
                <a:avLst/>
                <a:gdLst>
                  <a:gd name="T0" fmla="*/ 438 w 131"/>
                  <a:gd name="T1" fmla="*/ 1016 h 49"/>
                  <a:gd name="T2" fmla="*/ 596 w 131"/>
                  <a:gd name="T3" fmla="*/ 2195 h 49"/>
                  <a:gd name="T4" fmla="*/ 1567 w 131"/>
                  <a:gd name="T5" fmla="*/ 1529 h 49"/>
                  <a:gd name="T6" fmla="*/ 2514 w 131"/>
                  <a:gd name="T7" fmla="*/ 1128 h 49"/>
                  <a:gd name="T8" fmla="*/ 4239 w 131"/>
                  <a:gd name="T9" fmla="*/ 1072 h 49"/>
                  <a:gd name="T10" fmla="*/ 4990 w 131"/>
                  <a:gd name="T11" fmla="*/ 1222 h 49"/>
                  <a:gd name="T12" fmla="*/ 4131 w 131"/>
                  <a:gd name="T13" fmla="*/ 56 h 49"/>
                  <a:gd name="T14" fmla="*/ 3110 w 131"/>
                  <a:gd name="T15" fmla="*/ 209 h 49"/>
                  <a:gd name="T16" fmla="*/ 1880 w 131"/>
                  <a:gd name="T17" fmla="*/ 708 h 49"/>
                  <a:gd name="T18" fmla="*/ 471 w 131"/>
                  <a:gd name="T19" fmla="*/ 765 h 4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1" h="49">
                    <a:moveTo>
                      <a:pt x="11" y="20"/>
                    </a:moveTo>
                    <a:cubicBezTo>
                      <a:pt x="13" y="28"/>
                      <a:pt x="0" y="49"/>
                      <a:pt x="15" y="43"/>
                    </a:cubicBezTo>
                    <a:cubicBezTo>
                      <a:pt x="21" y="41"/>
                      <a:pt x="34" y="34"/>
                      <a:pt x="40" y="30"/>
                    </a:cubicBezTo>
                    <a:cubicBezTo>
                      <a:pt x="47" y="26"/>
                      <a:pt x="56" y="24"/>
                      <a:pt x="64" y="22"/>
                    </a:cubicBezTo>
                    <a:cubicBezTo>
                      <a:pt x="77" y="18"/>
                      <a:pt x="96" y="14"/>
                      <a:pt x="108" y="21"/>
                    </a:cubicBezTo>
                    <a:cubicBezTo>
                      <a:pt x="113" y="24"/>
                      <a:pt x="131" y="42"/>
                      <a:pt x="127" y="24"/>
                    </a:cubicBezTo>
                    <a:cubicBezTo>
                      <a:pt x="125" y="15"/>
                      <a:pt x="114" y="2"/>
                      <a:pt x="105" y="1"/>
                    </a:cubicBezTo>
                    <a:cubicBezTo>
                      <a:pt x="97" y="0"/>
                      <a:pt x="88" y="3"/>
                      <a:pt x="79" y="4"/>
                    </a:cubicBezTo>
                    <a:cubicBezTo>
                      <a:pt x="69" y="6"/>
                      <a:pt x="58" y="11"/>
                      <a:pt x="48" y="14"/>
                    </a:cubicBezTo>
                    <a:cubicBezTo>
                      <a:pt x="39" y="16"/>
                      <a:pt x="21" y="18"/>
                      <a:pt x="12" y="15"/>
                    </a:cubicBezTo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Freeform 2805"/>
              <p:cNvSpPr>
                <a:spLocks/>
              </p:cNvSpPr>
              <p:nvPr/>
            </p:nvSpPr>
            <p:spPr bwMode="auto">
              <a:xfrm>
                <a:off x="1830" y="1811"/>
                <a:ext cx="162" cy="160"/>
              </a:xfrm>
              <a:custGeom>
                <a:avLst/>
                <a:gdLst>
                  <a:gd name="T0" fmla="*/ 0 w 65"/>
                  <a:gd name="T1" fmla="*/ 909 h 60"/>
                  <a:gd name="T2" fmla="*/ 1423 w 65"/>
                  <a:gd name="T3" fmla="*/ 1912 h 60"/>
                  <a:gd name="T4" fmla="*/ 2510 w 65"/>
                  <a:gd name="T5" fmla="*/ 3037 h 60"/>
                  <a:gd name="T6" fmla="*/ 2323 w 65"/>
                  <a:gd name="T7" fmla="*/ 1571 h 60"/>
                  <a:gd name="T8" fmla="*/ 1657 w 65"/>
                  <a:gd name="T9" fmla="*/ 1421 h 60"/>
                  <a:gd name="T10" fmla="*/ 1548 w 65"/>
                  <a:gd name="T11" fmla="*/ 853 h 60"/>
                  <a:gd name="T12" fmla="*/ 1702 w 65"/>
                  <a:gd name="T13" fmla="*/ 456 h 60"/>
                  <a:gd name="T14" fmla="*/ 155 w 65"/>
                  <a:gd name="T15" fmla="*/ 909 h 6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5" h="60">
                    <a:moveTo>
                      <a:pt x="0" y="18"/>
                    </a:moveTo>
                    <a:cubicBezTo>
                      <a:pt x="13" y="26"/>
                      <a:pt x="21" y="35"/>
                      <a:pt x="37" y="38"/>
                    </a:cubicBezTo>
                    <a:cubicBezTo>
                      <a:pt x="51" y="40"/>
                      <a:pt x="61" y="46"/>
                      <a:pt x="65" y="60"/>
                    </a:cubicBezTo>
                    <a:cubicBezTo>
                      <a:pt x="64" y="50"/>
                      <a:pt x="61" y="41"/>
                      <a:pt x="60" y="31"/>
                    </a:cubicBezTo>
                    <a:cubicBezTo>
                      <a:pt x="55" y="33"/>
                      <a:pt x="47" y="31"/>
                      <a:pt x="43" y="28"/>
                    </a:cubicBezTo>
                    <a:cubicBezTo>
                      <a:pt x="40" y="25"/>
                      <a:pt x="39" y="21"/>
                      <a:pt x="40" y="17"/>
                    </a:cubicBezTo>
                    <a:cubicBezTo>
                      <a:pt x="40" y="16"/>
                      <a:pt x="44" y="10"/>
                      <a:pt x="44" y="9"/>
                    </a:cubicBezTo>
                    <a:cubicBezTo>
                      <a:pt x="40" y="0"/>
                      <a:pt x="10" y="15"/>
                      <a:pt x="4" y="18"/>
                    </a:cubicBezTo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Freeform 2806"/>
              <p:cNvSpPr>
                <a:spLocks/>
              </p:cNvSpPr>
              <p:nvPr/>
            </p:nvSpPr>
            <p:spPr bwMode="auto">
              <a:xfrm>
                <a:off x="1485" y="2021"/>
                <a:ext cx="522" cy="440"/>
              </a:xfrm>
              <a:custGeom>
                <a:avLst/>
                <a:gdLst>
                  <a:gd name="T0" fmla="*/ 262 w 209"/>
                  <a:gd name="T1" fmla="*/ 7032 h 165"/>
                  <a:gd name="T2" fmla="*/ 2807 w 209"/>
                  <a:gd name="T3" fmla="*/ 6976 h 165"/>
                  <a:gd name="T4" fmla="*/ 5295 w 209"/>
                  <a:gd name="T5" fmla="*/ 4152 h 165"/>
                  <a:gd name="T6" fmla="*/ 6469 w 209"/>
                  <a:gd name="T7" fmla="*/ 2880 h 165"/>
                  <a:gd name="T8" fmla="*/ 7398 w 209"/>
                  <a:gd name="T9" fmla="*/ 1728 h 165"/>
                  <a:gd name="T10" fmla="*/ 7668 w 209"/>
                  <a:gd name="T11" fmla="*/ 661 h 165"/>
                  <a:gd name="T12" fmla="*/ 6077 w 209"/>
                  <a:gd name="T13" fmla="*/ 307 h 165"/>
                  <a:gd name="T14" fmla="*/ 6619 w 209"/>
                  <a:gd name="T15" fmla="*/ 704 h 165"/>
                  <a:gd name="T16" fmla="*/ 6501 w 209"/>
                  <a:gd name="T17" fmla="*/ 1877 h 165"/>
                  <a:gd name="T18" fmla="*/ 5640 w 209"/>
                  <a:gd name="T19" fmla="*/ 2731 h 165"/>
                  <a:gd name="T20" fmla="*/ 4785 w 209"/>
                  <a:gd name="T21" fmla="*/ 3789 h 165"/>
                  <a:gd name="T22" fmla="*/ 3457 w 209"/>
                  <a:gd name="T23" fmla="*/ 5824 h 165"/>
                  <a:gd name="T24" fmla="*/ 1321 w 209"/>
                  <a:gd name="T25" fmla="*/ 6920 h 165"/>
                  <a:gd name="T26" fmla="*/ 1716 w 209"/>
                  <a:gd name="T27" fmla="*/ 5312 h 165"/>
                  <a:gd name="T28" fmla="*/ 3736 w 209"/>
                  <a:gd name="T29" fmla="*/ 2581 h 165"/>
                  <a:gd name="T30" fmla="*/ 3819 w 209"/>
                  <a:gd name="T31" fmla="*/ 1272 h 165"/>
                  <a:gd name="T32" fmla="*/ 3424 w 209"/>
                  <a:gd name="T33" fmla="*/ 1160 h 165"/>
                  <a:gd name="T34" fmla="*/ 3224 w 209"/>
                  <a:gd name="T35" fmla="*/ 2027 h 165"/>
                  <a:gd name="T36" fmla="*/ 2757 w 209"/>
                  <a:gd name="T37" fmla="*/ 2979 h 165"/>
                  <a:gd name="T38" fmla="*/ 542 w 209"/>
                  <a:gd name="T39" fmla="*/ 5709 h 165"/>
                  <a:gd name="T40" fmla="*/ 230 w 209"/>
                  <a:gd name="T41" fmla="*/ 7189 h 165"/>
                  <a:gd name="T42" fmla="*/ 1404 w 209"/>
                  <a:gd name="T43" fmla="*/ 7488 h 16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09" h="165">
                    <a:moveTo>
                      <a:pt x="7" y="139"/>
                    </a:moveTo>
                    <a:cubicBezTo>
                      <a:pt x="4" y="165"/>
                      <a:pt x="63" y="143"/>
                      <a:pt x="72" y="138"/>
                    </a:cubicBezTo>
                    <a:cubicBezTo>
                      <a:pt x="98" y="125"/>
                      <a:pt x="118" y="103"/>
                      <a:pt x="136" y="82"/>
                    </a:cubicBezTo>
                    <a:cubicBezTo>
                      <a:pt x="145" y="73"/>
                      <a:pt x="156" y="65"/>
                      <a:pt x="166" y="57"/>
                    </a:cubicBezTo>
                    <a:cubicBezTo>
                      <a:pt x="174" y="50"/>
                      <a:pt x="182" y="41"/>
                      <a:pt x="190" y="34"/>
                    </a:cubicBezTo>
                    <a:cubicBezTo>
                      <a:pt x="198" y="28"/>
                      <a:pt x="209" y="23"/>
                      <a:pt x="197" y="13"/>
                    </a:cubicBezTo>
                    <a:cubicBezTo>
                      <a:pt x="188" y="6"/>
                      <a:pt x="167" y="0"/>
                      <a:pt x="156" y="6"/>
                    </a:cubicBezTo>
                    <a:cubicBezTo>
                      <a:pt x="159" y="10"/>
                      <a:pt x="166" y="11"/>
                      <a:pt x="170" y="14"/>
                    </a:cubicBezTo>
                    <a:cubicBezTo>
                      <a:pt x="177" y="21"/>
                      <a:pt x="173" y="30"/>
                      <a:pt x="167" y="37"/>
                    </a:cubicBezTo>
                    <a:cubicBezTo>
                      <a:pt x="161" y="44"/>
                      <a:pt x="152" y="49"/>
                      <a:pt x="145" y="54"/>
                    </a:cubicBezTo>
                    <a:cubicBezTo>
                      <a:pt x="136" y="60"/>
                      <a:pt x="130" y="67"/>
                      <a:pt x="123" y="75"/>
                    </a:cubicBezTo>
                    <a:cubicBezTo>
                      <a:pt x="117" y="82"/>
                      <a:pt x="96" y="109"/>
                      <a:pt x="89" y="115"/>
                    </a:cubicBezTo>
                    <a:cubicBezTo>
                      <a:pt x="76" y="127"/>
                      <a:pt x="52" y="140"/>
                      <a:pt x="34" y="137"/>
                    </a:cubicBezTo>
                    <a:cubicBezTo>
                      <a:pt x="13" y="134"/>
                      <a:pt x="35" y="114"/>
                      <a:pt x="44" y="105"/>
                    </a:cubicBezTo>
                    <a:cubicBezTo>
                      <a:pt x="62" y="88"/>
                      <a:pt x="84" y="73"/>
                      <a:pt x="96" y="51"/>
                    </a:cubicBezTo>
                    <a:cubicBezTo>
                      <a:pt x="100" y="43"/>
                      <a:pt x="102" y="33"/>
                      <a:pt x="98" y="25"/>
                    </a:cubicBezTo>
                    <a:cubicBezTo>
                      <a:pt x="95" y="19"/>
                      <a:pt x="91" y="16"/>
                      <a:pt x="88" y="23"/>
                    </a:cubicBezTo>
                    <a:cubicBezTo>
                      <a:pt x="86" y="29"/>
                      <a:pt x="86" y="35"/>
                      <a:pt x="83" y="40"/>
                    </a:cubicBezTo>
                    <a:cubicBezTo>
                      <a:pt x="80" y="47"/>
                      <a:pt x="76" y="53"/>
                      <a:pt x="71" y="59"/>
                    </a:cubicBezTo>
                    <a:cubicBezTo>
                      <a:pt x="52" y="77"/>
                      <a:pt x="30" y="92"/>
                      <a:pt x="14" y="113"/>
                    </a:cubicBezTo>
                    <a:cubicBezTo>
                      <a:pt x="8" y="121"/>
                      <a:pt x="0" y="133"/>
                      <a:pt x="6" y="142"/>
                    </a:cubicBezTo>
                    <a:cubicBezTo>
                      <a:pt x="12" y="152"/>
                      <a:pt x="27" y="152"/>
                      <a:pt x="36" y="148"/>
                    </a:cubicBezTo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Freeform 2807"/>
              <p:cNvSpPr>
                <a:spLocks/>
              </p:cNvSpPr>
              <p:nvPr/>
            </p:nvSpPr>
            <p:spPr bwMode="auto">
              <a:xfrm>
                <a:off x="1592" y="1803"/>
                <a:ext cx="248" cy="264"/>
              </a:xfrm>
              <a:custGeom>
                <a:avLst/>
                <a:gdLst>
                  <a:gd name="T0" fmla="*/ 1889 w 99"/>
                  <a:gd name="T1" fmla="*/ 248 h 99"/>
                  <a:gd name="T2" fmla="*/ 629 w 99"/>
                  <a:gd name="T3" fmla="*/ 1571 h 99"/>
                  <a:gd name="T4" fmla="*/ 1776 w 99"/>
                  <a:gd name="T5" fmla="*/ 5005 h 99"/>
                  <a:gd name="T6" fmla="*/ 1856 w 99"/>
                  <a:gd name="T7" fmla="*/ 3848 h 99"/>
                  <a:gd name="T8" fmla="*/ 3507 w 99"/>
                  <a:gd name="T9" fmla="*/ 968 h 99"/>
                  <a:gd name="T10" fmla="*/ 3898 w 99"/>
                  <a:gd name="T11" fmla="*/ 605 h 99"/>
                  <a:gd name="T12" fmla="*/ 1889 w 99"/>
                  <a:gd name="T13" fmla="*/ 248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9" h="99">
                    <a:moveTo>
                      <a:pt x="48" y="5"/>
                    </a:moveTo>
                    <a:cubicBezTo>
                      <a:pt x="36" y="8"/>
                      <a:pt x="21" y="17"/>
                      <a:pt x="16" y="31"/>
                    </a:cubicBezTo>
                    <a:cubicBezTo>
                      <a:pt x="0" y="70"/>
                      <a:pt x="16" y="95"/>
                      <a:pt x="45" y="99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99" y="12"/>
                      <a:pt x="73" y="0"/>
                      <a:pt x="48" y="5"/>
                    </a:cubicBezTo>
                    <a:close/>
                  </a:path>
                </a:pathLst>
              </a:custGeom>
              <a:solidFill>
                <a:srgbClr val="7D4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Freeform 2808"/>
              <p:cNvSpPr>
                <a:spLocks/>
              </p:cNvSpPr>
              <p:nvPr/>
            </p:nvSpPr>
            <p:spPr bwMode="auto">
              <a:xfrm>
                <a:off x="1685" y="1784"/>
                <a:ext cx="140" cy="45"/>
              </a:xfrm>
              <a:custGeom>
                <a:avLst/>
                <a:gdLst>
                  <a:gd name="T0" fmla="*/ 2188 w 56"/>
                  <a:gd name="T1" fmla="*/ 834 h 17"/>
                  <a:gd name="T2" fmla="*/ 0 w 56"/>
                  <a:gd name="T3" fmla="*/ 744 h 17"/>
                  <a:gd name="T4" fmla="*/ 2188 w 56"/>
                  <a:gd name="T5" fmla="*/ 834 h 1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6" h="17">
                    <a:moveTo>
                      <a:pt x="56" y="17"/>
                    </a:moveTo>
                    <a:cubicBezTo>
                      <a:pt x="41" y="7"/>
                      <a:pt x="14" y="5"/>
                      <a:pt x="0" y="15"/>
                    </a:cubicBezTo>
                    <a:cubicBezTo>
                      <a:pt x="13" y="3"/>
                      <a:pt x="40" y="0"/>
                      <a:pt x="56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Freeform 2809"/>
              <p:cNvSpPr>
                <a:spLocks/>
              </p:cNvSpPr>
              <p:nvPr/>
            </p:nvSpPr>
            <p:spPr bwMode="auto">
              <a:xfrm>
                <a:off x="1617" y="1984"/>
                <a:ext cx="55" cy="72"/>
              </a:xfrm>
              <a:custGeom>
                <a:avLst/>
                <a:gdLst>
                  <a:gd name="T0" fmla="*/ 0 w 22"/>
                  <a:gd name="T1" fmla="*/ 0 h 27"/>
                  <a:gd name="T2" fmla="*/ 863 w 22"/>
                  <a:gd name="T3" fmla="*/ 1365 h 27"/>
                  <a:gd name="T4" fmla="*/ 0 w 22"/>
                  <a:gd name="T5" fmla="*/ 0 h 2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" h="27">
                    <a:moveTo>
                      <a:pt x="0" y="0"/>
                    </a:moveTo>
                    <a:cubicBezTo>
                      <a:pt x="1" y="13"/>
                      <a:pt x="14" y="24"/>
                      <a:pt x="22" y="27"/>
                    </a:cubicBezTo>
                    <a:cubicBezTo>
                      <a:pt x="7" y="25"/>
                      <a:pt x="2" y="1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Freeform 2810"/>
              <p:cNvSpPr>
                <a:spLocks/>
              </p:cNvSpPr>
              <p:nvPr/>
            </p:nvSpPr>
            <p:spPr bwMode="auto">
              <a:xfrm>
                <a:off x="1780" y="2037"/>
                <a:ext cx="150" cy="88"/>
              </a:xfrm>
              <a:custGeom>
                <a:avLst/>
                <a:gdLst>
                  <a:gd name="T0" fmla="*/ 0 w 60"/>
                  <a:gd name="T1" fmla="*/ 1003 h 33"/>
                  <a:gd name="T2" fmla="*/ 2113 w 60"/>
                  <a:gd name="T3" fmla="*/ 547 h 33"/>
                  <a:gd name="T4" fmla="*/ 1925 w 60"/>
                  <a:gd name="T5" fmla="*/ 1672 h 33"/>
                  <a:gd name="T6" fmla="*/ 1645 w 60"/>
                  <a:gd name="T7" fmla="*/ 547 h 33"/>
                  <a:gd name="T8" fmla="*/ 0 w 60"/>
                  <a:gd name="T9" fmla="*/ 1003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0" h="33">
                    <a:moveTo>
                      <a:pt x="0" y="20"/>
                    </a:moveTo>
                    <a:cubicBezTo>
                      <a:pt x="14" y="13"/>
                      <a:pt x="48" y="0"/>
                      <a:pt x="54" y="11"/>
                    </a:cubicBezTo>
                    <a:cubicBezTo>
                      <a:pt x="60" y="23"/>
                      <a:pt x="49" y="33"/>
                      <a:pt x="49" y="33"/>
                    </a:cubicBezTo>
                    <a:cubicBezTo>
                      <a:pt x="53" y="21"/>
                      <a:pt x="53" y="12"/>
                      <a:pt x="42" y="11"/>
                    </a:cubicBezTo>
                    <a:cubicBezTo>
                      <a:pt x="24" y="11"/>
                      <a:pt x="0" y="20"/>
                      <a:pt x="0" y="20"/>
                    </a:cubicBezTo>
                    <a:close/>
                  </a:path>
                </a:pathLst>
              </a:custGeom>
              <a:solidFill>
                <a:srgbClr val="9C7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Freeform 2811"/>
              <p:cNvSpPr>
                <a:spLocks/>
              </p:cNvSpPr>
              <p:nvPr/>
            </p:nvSpPr>
            <p:spPr bwMode="auto">
              <a:xfrm>
                <a:off x="2227" y="1445"/>
                <a:ext cx="640" cy="408"/>
              </a:xfrm>
              <a:custGeom>
                <a:avLst/>
                <a:gdLst>
                  <a:gd name="T0" fmla="*/ 7625 w 256"/>
                  <a:gd name="T1" fmla="*/ 3243 h 153"/>
                  <a:gd name="T2" fmla="*/ 9688 w 256"/>
                  <a:gd name="T3" fmla="*/ 819 h 153"/>
                  <a:gd name="T4" fmla="*/ 9583 w 256"/>
                  <a:gd name="T5" fmla="*/ 93 h 153"/>
                  <a:gd name="T6" fmla="*/ 7783 w 256"/>
                  <a:gd name="T7" fmla="*/ 2483 h 153"/>
                  <a:gd name="T8" fmla="*/ 5595 w 256"/>
                  <a:gd name="T9" fmla="*/ 4189 h 153"/>
                  <a:gd name="T10" fmla="*/ 2583 w 256"/>
                  <a:gd name="T11" fmla="*/ 6464 h 153"/>
                  <a:gd name="T12" fmla="*/ 1563 w 256"/>
                  <a:gd name="T13" fmla="*/ 4800 h 153"/>
                  <a:gd name="T14" fmla="*/ 4688 w 256"/>
                  <a:gd name="T15" fmla="*/ 3848 h 153"/>
                  <a:gd name="T16" fmla="*/ 8438 w 256"/>
                  <a:gd name="T17" fmla="*/ 968 h 153"/>
                  <a:gd name="T18" fmla="*/ 9033 w 256"/>
                  <a:gd name="T19" fmla="*/ 307 h 153"/>
                  <a:gd name="T20" fmla="*/ 6020 w 256"/>
                  <a:gd name="T21" fmla="*/ 2424 h 153"/>
                  <a:gd name="T22" fmla="*/ 2425 w 256"/>
                  <a:gd name="T23" fmla="*/ 3491 h 153"/>
                  <a:gd name="T24" fmla="*/ 238 w 256"/>
                  <a:gd name="T25" fmla="*/ 4003 h 153"/>
                  <a:gd name="T26" fmla="*/ 50 w 256"/>
                  <a:gd name="T27" fmla="*/ 4245 h 153"/>
                  <a:gd name="T28" fmla="*/ 363 w 256"/>
                  <a:gd name="T29" fmla="*/ 5824 h 153"/>
                  <a:gd name="T30" fmla="*/ 1563 w 256"/>
                  <a:gd name="T31" fmla="*/ 7736 h 153"/>
                  <a:gd name="T32" fmla="*/ 2583 w 256"/>
                  <a:gd name="T33" fmla="*/ 7432 h 153"/>
                  <a:gd name="T34" fmla="*/ 5938 w 256"/>
                  <a:gd name="T35" fmla="*/ 4459 h 153"/>
                  <a:gd name="T36" fmla="*/ 7625 w 256"/>
                  <a:gd name="T37" fmla="*/ 3243 h 15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56" h="153">
                    <a:moveTo>
                      <a:pt x="195" y="64"/>
                    </a:moveTo>
                    <a:cubicBezTo>
                      <a:pt x="215" y="41"/>
                      <a:pt x="244" y="23"/>
                      <a:pt x="248" y="16"/>
                    </a:cubicBezTo>
                    <a:cubicBezTo>
                      <a:pt x="256" y="5"/>
                      <a:pt x="249" y="0"/>
                      <a:pt x="245" y="2"/>
                    </a:cubicBezTo>
                    <a:cubicBezTo>
                      <a:pt x="248" y="6"/>
                      <a:pt x="217" y="38"/>
                      <a:pt x="199" y="49"/>
                    </a:cubicBezTo>
                    <a:cubicBezTo>
                      <a:pt x="181" y="60"/>
                      <a:pt x="172" y="63"/>
                      <a:pt x="143" y="83"/>
                    </a:cubicBezTo>
                    <a:cubicBezTo>
                      <a:pt x="120" y="99"/>
                      <a:pt x="83" y="123"/>
                      <a:pt x="66" y="128"/>
                    </a:cubicBezTo>
                    <a:cubicBezTo>
                      <a:pt x="49" y="133"/>
                      <a:pt x="37" y="115"/>
                      <a:pt x="40" y="95"/>
                    </a:cubicBezTo>
                    <a:cubicBezTo>
                      <a:pt x="43" y="75"/>
                      <a:pt x="76" y="90"/>
                      <a:pt x="120" y="76"/>
                    </a:cubicBezTo>
                    <a:cubicBezTo>
                      <a:pt x="164" y="62"/>
                      <a:pt x="205" y="29"/>
                      <a:pt x="216" y="19"/>
                    </a:cubicBezTo>
                    <a:cubicBezTo>
                      <a:pt x="222" y="15"/>
                      <a:pt x="229" y="8"/>
                      <a:pt x="231" y="6"/>
                    </a:cubicBezTo>
                    <a:cubicBezTo>
                      <a:pt x="213" y="16"/>
                      <a:pt x="186" y="36"/>
                      <a:pt x="154" y="48"/>
                    </a:cubicBezTo>
                    <a:cubicBezTo>
                      <a:pt x="105" y="67"/>
                      <a:pt x="98" y="64"/>
                      <a:pt x="62" y="69"/>
                    </a:cubicBezTo>
                    <a:cubicBezTo>
                      <a:pt x="33" y="72"/>
                      <a:pt x="21" y="72"/>
                      <a:pt x="6" y="79"/>
                    </a:cubicBezTo>
                    <a:cubicBezTo>
                      <a:pt x="3" y="80"/>
                      <a:pt x="2" y="82"/>
                      <a:pt x="1" y="84"/>
                    </a:cubicBezTo>
                    <a:cubicBezTo>
                      <a:pt x="0" y="93"/>
                      <a:pt x="9" y="107"/>
                      <a:pt x="9" y="115"/>
                    </a:cubicBezTo>
                    <a:cubicBezTo>
                      <a:pt x="10" y="137"/>
                      <a:pt x="20" y="153"/>
                      <a:pt x="40" y="153"/>
                    </a:cubicBezTo>
                    <a:cubicBezTo>
                      <a:pt x="47" y="153"/>
                      <a:pt x="56" y="148"/>
                      <a:pt x="66" y="147"/>
                    </a:cubicBezTo>
                    <a:cubicBezTo>
                      <a:pt x="90" y="137"/>
                      <a:pt x="113" y="115"/>
                      <a:pt x="152" y="88"/>
                    </a:cubicBezTo>
                    <a:cubicBezTo>
                      <a:pt x="164" y="80"/>
                      <a:pt x="183" y="72"/>
                      <a:pt x="195" y="64"/>
                    </a:cubicBezTo>
                    <a:close/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Freeform 2812"/>
              <p:cNvSpPr>
                <a:spLocks/>
              </p:cNvSpPr>
              <p:nvPr/>
            </p:nvSpPr>
            <p:spPr bwMode="auto">
              <a:xfrm>
                <a:off x="2137" y="1741"/>
                <a:ext cx="125" cy="208"/>
              </a:xfrm>
              <a:custGeom>
                <a:avLst/>
                <a:gdLst>
                  <a:gd name="T0" fmla="*/ 1408 w 50"/>
                  <a:gd name="T1" fmla="*/ 0 h 78"/>
                  <a:gd name="T2" fmla="*/ 1613 w 50"/>
                  <a:gd name="T3" fmla="*/ 1117 h 78"/>
                  <a:gd name="T4" fmla="*/ 1925 w 50"/>
                  <a:gd name="T5" fmla="*/ 2184 h 78"/>
                  <a:gd name="T6" fmla="*/ 1220 w 50"/>
                  <a:gd name="T7" fmla="*/ 3037 h 78"/>
                  <a:gd name="T8" fmla="*/ 0 w 50"/>
                  <a:gd name="T9" fmla="*/ 3947 h 78"/>
                  <a:gd name="T10" fmla="*/ 1458 w 50"/>
                  <a:gd name="T11" fmla="*/ 2125 h 78"/>
                  <a:gd name="T12" fmla="*/ 1375 w 50"/>
                  <a:gd name="T13" fmla="*/ 93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0" h="78">
                    <a:moveTo>
                      <a:pt x="36" y="0"/>
                    </a:moveTo>
                    <a:cubicBezTo>
                      <a:pt x="38" y="7"/>
                      <a:pt x="39" y="15"/>
                      <a:pt x="41" y="22"/>
                    </a:cubicBezTo>
                    <a:cubicBezTo>
                      <a:pt x="44" y="29"/>
                      <a:pt x="50" y="35"/>
                      <a:pt x="49" y="43"/>
                    </a:cubicBezTo>
                    <a:cubicBezTo>
                      <a:pt x="47" y="50"/>
                      <a:pt x="38" y="56"/>
                      <a:pt x="31" y="60"/>
                    </a:cubicBezTo>
                    <a:cubicBezTo>
                      <a:pt x="23" y="66"/>
                      <a:pt x="10" y="76"/>
                      <a:pt x="0" y="78"/>
                    </a:cubicBezTo>
                    <a:cubicBezTo>
                      <a:pt x="12" y="73"/>
                      <a:pt x="33" y="56"/>
                      <a:pt x="37" y="42"/>
                    </a:cubicBezTo>
                    <a:cubicBezTo>
                      <a:pt x="40" y="29"/>
                      <a:pt x="28" y="15"/>
                      <a:pt x="35" y="2"/>
                    </a:cubicBezTo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Freeform 2813"/>
              <p:cNvSpPr>
                <a:spLocks/>
              </p:cNvSpPr>
              <p:nvPr/>
            </p:nvSpPr>
            <p:spPr bwMode="auto">
              <a:xfrm>
                <a:off x="1917" y="1683"/>
                <a:ext cx="313" cy="189"/>
              </a:xfrm>
              <a:custGeom>
                <a:avLst/>
                <a:gdLst>
                  <a:gd name="T0" fmla="*/ 50 w 125"/>
                  <a:gd name="T1" fmla="*/ 3564 h 71"/>
                  <a:gd name="T2" fmla="*/ 1568 w 125"/>
                  <a:gd name="T3" fmla="*/ 2814 h 71"/>
                  <a:gd name="T4" fmla="*/ 2484 w 125"/>
                  <a:gd name="T5" fmla="*/ 2148 h 71"/>
                  <a:gd name="T6" fmla="*/ 3268 w 125"/>
                  <a:gd name="T7" fmla="*/ 1360 h 71"/>
                  <a:gd name="T8" fmla="*/ 4395 w 125"/>
                  <a:gd name="T9" fmla="*/ 751 h 71"/>
                  <a:gd name="T10" fmla="*/ 4865 w 125"/>
                  <a:gd name="T11" fmla="*/ 2148 h 71"/>
                  <a:gd name="T12" fmla="*/ 4760 w 125"/>
                  <a:gd name="T13" fmla="*/ 511 h 71"/>
                  <a:gd name="T14" fmla="*/ 4445 w 125"/>
                  <a:gd name="T15" fmla="*/ 56 h 71"/>
                  <a:gd name="T16" fmla="*/ 3656 w 125"/>
                  <a:gd name="T17" fmla="*/ 546 h 71"/>
                  <a:gd name="T18" fmla="*/ 1650 w 125"/>
                  <a:gd name="T19" fmla="*/ 2148 h 71"/>
                  <a:gd name="T20" fmla="*/ 784 w 125"/>
                  <a:gd name="T21" fmla="*/ 2601 h 71"/>
                  <a:gd name="T22" fmla="*/ 0 w 125"/>
                  <a:gd name="T23" fmla="*/ 2814 h 7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25" h="71">
                    <a:moveTo>
                      <a:pt x="1" y="71"/>
                    </a:moveTo>
                    <a:cubicBezTo>
                      <a:pt x="8" y="59"/>
                      <a:pt x="29" y="60"/>
                      <a:pt x="40" y="56"/>
                    </a:cubicBezTo>
                    <a:cubicBezTo>
                      <a:pt x="48" y="52"/>
                      <a:pt x="56" y="48"/>
                      <a:pt x="63" y="43"/>
                    </a:cubicBezTo>
                    <a:cubicBezTo>
                      <a:pt x="71" y="38"/>
                      <a:pt x="76" y="32"/>
                      <a:pt x="83" y="27"/>
                    </a:cubicBezTo>
                    <a:cubicBezTo>
                      <a:pt x="91" y="22"/>
                      <a:pt x="102" y="8"/>
                      <a:pt x="112" y="15"/>
                    </a:cubicBezTo>
                    <a:cubicBezTo>
                      <a:pt x="120" y="21"/>
                      <a:pt x="116" y="38"/>
                      <a:pt x="124" y="43"/>
                    </a:cubicBezTo>
                    <a:cubicBezTo>
                      <a:pt x="125" y="33"/>
                      <a:pt x="123" y="20"/>
                      <a:pt x="121" y="10"/>
                    </a:cubicBezTo>
                    <a:cubicBezTo>
                      <a:pt x="120" y="5"/>
                      <a:pt x="120" y="0"/>
                      <a:pt x="113" y="1"/>
                    </a:cubicBezTo>
                    <a:cubicBezTo>
                      <a:pt x="106" y="2"/>
                      <a:pt x="98" y="7"/>
                      <a:pt x="93" y="11"/>
                    </a:cubicBezTo>
                    <a:cubicBezTo>
                      <a:pt x="79" y="22"/>
                      <a:pt x="58" y="35"/>
                      <a:pt x="42" y="43"/>
                    </a:cubicBezTo>
                    <a:cubicBezTo>
                      <a:pt x="33" y="47"/>
                      <a:pt x="30" y="50"/>
                      <a:pt x="20" y="52"/>
                    </a:cubicBezTo>
                    <a:cubicBezTo>
                      <a:pt x="14" y="54"/>
                      <a:pt x="6" y="53"/>
                      <a:pt x="0" y="56"/>
                    </a:cubicBezTo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2814"/>
              <p:cNvSpPr>
                <a:spLocks/>
              </p:cNvSpPr>
              <p:nvPr/>
            </p:nvSpPr>
            <p:spPr bwMode="auto">
              <a:xfrm>
                <a:off x="2200" y="1368"/>
                <a:ext cx="165" cy="283"/>
              </a:xfrm>
              <a:custGeom>
                <a:avLst/>
                <a:gdLst>
                  <a:gd name="T0" fmla="*/ 2583 w 66"/>
                  <a:gd name="T1" fmla="*/ 0 h 106"/>
                  <a:gd name="T2" fmla="*/ 1408 w 66"/>
                  <a:gd name="T3" fmla="*/ 2646 h 106"/>
                  <a:gd name="T4" fmla="*/ 313 w 66"/>
                  <a:gd name="T5" fmla="*/ 5388 h 106"/>
                  <a:gd name="T6" fmla="*/ 988 w 66"/>
                  <a:gd name="T7" fmla="*/ 2702 h 106"/>
                  <a:gd name="T8" fmla="*/ 2583 w 66"/>
                  <a:gd name="T9" fmla="*/ 0 h 1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" h="106">
                    <a:moveTo>
                      <a:pt x="66" y="0"/>
                    </a:moveTo>
                    <a:cubicBezTo>
                      <a:pt x="66" y="12"/>
                      <a:pt x="57" y="32"/>
                      <a:pt x="36" y="52"/>
                    </a:cubicBezTo>
                    <a:cubicBezTo>
                      <a:pt x="16" y="72"/>
                      <a:pt x="5" y="94"/>
                      <a:pt x="8" y="106"/>
                    </a:cubicBezTo>
                    <a:cubicBezTo>
                      <a:pt x="0" y="90"/>
                      <a:pt x="13" y="67"/>
                      <a:pt x="25" y="53"/>
                    </a:cubicBezTo>
                    <a:cubicBezTo>
                      <a:pt x="45" y="28"/>
                      <a:pt x="63" y="24"/>
                      <a:pt x="66" y="0"/>
                    </a:cubicBezTo>
                    <a:close/>
                  </a:path>
                </a:pathLst>
              </a:custGeom>
              <a:solidFill>
                <a:srgbClr val="7D4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Freeform 2815"/>
              <p:cNvSpPr>
                <a:spLocks/>
              </p:cNvSpPr>
              <p:nvPr/>
            </p:nvSpPr>
            <p:spPr bwMode="auto">
              <a:xfrm>
                <a:off x="2375" y="1437"/>
                <a:ext cx="435" cy="171"/>
              </a:xfrm>
              <a:custGeom>
                <a:avLst/>
                <a:gdLst>
                  <a:gd name="T0" fmla="*/ 0 w 174"/>
                  <a:gd name="T1" fmla="*/ 3262 h 64"/>
                  <a:gd name="T2" fmla="*/ 2738 w 174"/>
                  <a:gd name="T3" fmla="*/ 2648 h 64"/>
                  <a:gd name="T4" fmla="*/ 5238 w 174"/>
                  <a:gd name="T5" fmla="*/ 1013 h 64"/>
                  <a:gd name="T6" fmla="*/ 6800 w 174"/>
                  <a:gd name="T7" fmla="*/ 0 h 64"/>
                  <a:gd name="T8" fmla="*/ 5158 w 174"/>
                  <a:gd name="T9" fmla="*/ 671 h 64"/>
                  <a:gd name="T10" fmla="*/ 3488 w 174"/>
                  <a:gd name="T11" fmla="*/ 1643 h 64"/>
                  <a:gd name="T12" fmla="*/ 1845 w 174"/>
                  <a:gd name="T13" fmla="*/ 2557 h 64"/>
                  <a:gd name="T14" fmla="*/ 0 w 174"/>
                  <a:gd name="T15" fmla="*/ 3262 h 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74" h="64">
                    <a:moveTo>
                      <a:pt x="0" y="64"/>
                    </a:moveTo>
                    <a:cubicBezTo>
                      <a:pt x="25" y="58"/>
                      <a:pt x="37" y="64"/>
                      <a:pt x="70" y="52"/>
                    </a:cubicBezTo>
                    <a:cubicBezTo>
                      <a:pt x="95" y="42"/>
                      <a:pt x="114" y="28"/>
                      <a:pt x="134" y="20"/>
                    </a:cubicBezTo>
                    <a:cubicBezTo>
                      <a:pt x="155" y="13"/>
                      <a:pt x="168" y="3"/>
                      <a:pt x="174" y="0"/>
                    </a:cubicBezTo>
                    <a:cubicBezTo>
                      <a:pt x="157" y="2"/>
                      <a:pt x="149" y="8"/>
                      <a:pt x="132" y="13"/>
                    </a:cubicBezTo>
                    <a:cubicBezTo>
                      <a:pt x="116" y="18"/>
                      <a:pt x="101" y="22"/>
                      <a:pt x="89" y="32"/>
                    </a:cubicBezTo>
                    <a:cubicBezTo>
                      <a:pt x="77" y="41"/>
                      <a:pt x="67" y="45"/>
                      <a:pt x="47" y="50"/>
                    </a:cubicBezTo>
                    <a:cubicBezTo>
                      <a:pt x="27" y="56"/>
                      <a:pt x="4" y="60"/>
                      <a:pt x="0" y="64"/>
                    </a:cubicBezTo>
                    <a:close/>
                  </a:path>
                </a:pathLst>
              </a:custGeom>
              <a:solidFill>
                <a:srgbClr val="7D4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" name="Freeform 2816"/>
              <p:cNvSpPr>
                <a:spLocks/>
              </p:cNvSpPr>
              <p:nvPr/>
            </p:nvSpPr>
            <p:spPr bwMode="auto">
              <a:xfrm>
                <a:off x="2545" y="1547"/>
                <a:ext cx="230" cy="160"/>
              </a:xfrm>
              <a:custGeom>
                <a:avLst/>
                <a:gdLst>
                  <a:gd name="T0" fmla="*/ 0 w 92"/>
                  <a:gd name="T1" fmla="*/ 3037 h 60"/>
                  <a:gd name="T2" fmla="*/ 363 w 92"/>
                  <a:gd name="T3" fmla="*/ 2069 h 60"/>
                  <a:gd name="T4" fmla="*/ 1020 w 92"/>
                  <a:gd name="T5" fmla="*/ 1117 h 60"/>
                  <a:gd name="T6" fmla="*/ 2783 w 92"/>
                  <a:gd name="T7" fmla="*/ 56 h 60"/>
                  <a:gd name="T8" fmla="*/ 3283 w 92"/>
                  <a:gd name="T9" fmla="*/ 456 h 60"/>
                  <a:gd name="T10" fmla="*/ 2313 w 92"/>
                  <a:gd name="T11" fmla="*/ 1216 h 60"/>
                  <a:gd name="T12" fmla="*/ 208 w 92"/>
                  <a:gd name="T13" fmla="*/ 2936 h 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2" h="60">
                    <a:moveTo>
                      <a:pt x="0" y="60"/>
                    </a:moveTo>
                    <a:cubicBezTo>
                      <a:pt x="4" y="55"/>
                      <a:pt x="6" y="47"/>
                      <a:pt x="9" y="41"/>
                    </a:cubicBezTo>
                    <a:cubicBezTo>
                      <a:pt x="14" y="34"/>
                      <a:pt x="20" y="27"/>
                      <a:pt x="26" y="22"/>
                    </a:cubicBezTo>
                    <a:cubicBezTo>
                      <a:pt x="37" y="10"/>
                      <a:pt x="55" y="3"/>
                      <a:pt x="71" y="1"/>
                    </a:cubicBezTo>
                    <a:cubicBezTo>
                      <a:pt x="78" y="1"/>
                      <a:pt x="92" y="0"/>
                      <a:pt x="84" y="9"/>
                    </a:cubicBezTo>
                    <a:cubicBezTo>
                      <a:pt x="77" y="16"/>
                      <a:pt x="67" y="20"/>
                      <a:pt x="59" y="24"/>
                    </a:cubicBezTo>
                    <a:cubicBezTo>
                      <a:pt x="41" y="34"/>
                      <a:pt x="23" y="46"/>
                      <a:pt x="5" y="58"/>
                    </a:cubicBezTo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Freeform 2817"/>
              <p:cNvSpPr>
                <a:spLocks/>
              </p:cNvSpPr>
              <p:nvPr/>
            </p:nvSpPr>
            <p:spPr bwMode="auto">
              <a:xfrm>
                <a:off x="2332" y="1720"/>
                <a:ext cx="180" cy="117"/>
              </a:xfrm>
              <a:custGeom>
                <a:avLst/>
                <a:gdLst>
                  <a:gd name="T0" fmla="*/ 0 w 72"/>
                  <a:gd name="T1" fmla="*/ 452 h 44"/>
                  <a:gd name="T2" fmla="*/ 2813 w 72"/>
                  <a:gd name="T3" fmla="*/ 0 h 44"/>
                  <a:gd name="T4" fmla="*/ 0 w 72"/>
                  <a:gd name="T5" fmla="*/ 452 h 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2" h="44">
                    <a:moveTo>
                      <a:pt x="0" y="9"/>
                    </a:moveTo>
                    <a:cubicBezTo>
                      <a:pt x="5" y="20"/>
                      <a:pt x="13" y="44"/>
                      <a:pt x="72" y="0"/>
                    </a:cubicBezTo>
                    <a:cubicBezTo>
                      <a:pt x="56" y="9"/>
                      <a:pt x="11" y="33"/>
                      <a:pt x="0" y="9"/>
                    </a:cubicBezTo>
                    <a:close/>
                  </a:path>
                </a:pathLst>
              </a:custGeom>
              <a:solidFill>
                <a:srgbClr val="9C7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Freeform 2818"/>
              <p:cNvSpPr>
                <a:spLocks/>
              </p:cNvSpPr>
              <p:nvPr/>
            </p:nvSpPr>
            <p:spPr bwMode="auto">
              <a:xfrm>
                <a:off x="2117" y="1813"/>
                <a:ext cx="70" cy="174"/>
              </a:xfrm>
              <a:custGeom>
                <a:avLst/>
                <a:gdLst>
                  <a:gd name="T0" fmla="*/ 1063 w 28"/>
                  <a:gd name="T1" fmla="*/ 0 h 65"/>
                  <a:gd name="T2" fmla="*/ 625 w 28"/>
                  <a:gd name="T3" fmla="*/ 402 h 65"/>
                  <a:gd name="T4" fmla="*/ 283 w 28"/>
                  <a:gd name="T5" fmla="*/ 1807 h 65"/>
                  <a:gd name="T6" fmla="*/ 0 w 28"/>
                  <a:gd name="T7" fmla="*/ 3338 h 65"/>
                  <a:gd name="T8" fmla="*/ 313 w 28"/>
                  <a:gd name="T9" fmla="*/ 2781 h 65"/>
                  <a:gd name="T10" fmla="*/ 1095 w 28"/>
                  <a:gd name="T11" fmla="*/ 2107 h 65"/>
                  <a:gd name="T12" fmla="*/ 750 w 28"/>
                  <a:gd name="T13" fmla="*/ 2107 h 65"/>
                  <a:gd name="T14" fmla="*/ 783 w 28"/>
                  <a:gd name="T15" fmla="*/ 1282 h 65"/>
                  <a:gd name="T16" fmla="*/ 1020 w 28"/>
                  <a:gd name="T17" fmla="*/ 56 h 6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8" h="65">
                    <a:moveTo>
                      <a:pt x="27" y="0"/>
                    </a:moveTo>
                    <a:cubicBezTo>
                      <a:pt x="23" y="2"/>
                      <a:pt x="19" y="3"/>
                      <a:pt x="16" y="8"/>
                    </a:cubicBezTo>
                    <a:cubicBezTo>
                      <a:pt x="11" y="15"/>
                      <a:pt x="10" y="26"/>
                      <a:pt x="7" y="35"/>
                    </a:cubicBezTo>
                    <a:cubicBezTo>
                      <a:pt x="4" y="45"/>
                      <a:pt x="2" y="54"/>
                      <a:pt x="0" y="65"/>
                    </a:cubicBezTo>
                    <a:cubicBezTo>
                      <a:pt x="4" y="63"/>
                      <a:pt x="5" y="57"/>
                      <a:pt x="8" y="54"/>
                    </a:cubicBezTo>
                    <a:cubicBezTo>
                      <a:pt x="14" y="48"/>
                      <a:pt x="22" y="46"/>
                      <a:pt x="28" y="41"/>
                    </a:cubicBezTo>
                    <a:cubicBezTo>
                      <a:pt x="25" y="42"/>
                      <a:pt x="21" y="44"/>
                      <a:pt x="19" y="41"/>
                    </a:cubicBezTo>
                    <a:cubicBezTo>
                      <a:pt x="16" y="39"/>
                      <a:pt x="19" y="28"/>
                      <a:pt x="20" y="25"/>
                    </a:cubicBezTo>
                    <a:cubicBezTo>
                      <a:pt x="20" y="17"/>
                      <a:pt x="23" y="8"/>
                      <a:pt x="26" y="1"/>
                    </a:cubicBezTo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Freeform 2819"/>
              <p:cNvSpPr>
                <a:spLocks/>
              </p:cNvSpPr>
              <p:nvPr/>
            </p:nvSpPr>
            <p:spPr bwMode="auto">
              <a:xfrm>
                <a:off x="2095" y="1832"/>
                <a:ext cx="25" cy="27"/>
              </a:xfrm>
              <a:custGeom>
                <a:avLst/>
                <a:gdLst>
                  <a:gd name="T0" fmla="*/ 395 w 10"/>
                  <a:gd name="T1" fmla="*/ 103 h 10"/>
                  <a:gd name="T2" fmla="*/ 50 w 10"/>
                  <a:gd name="T3" fmla="*/ 532 h 10"/>
                  <a:gd name="T4" fmla="*/ 363 w 10"/>
                  <a:gd name="T5" fmla="*/ 313 h 1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" h="10">
                    <a:moveTo>
                      <a:pt x="10" y="2"/>
                    </a:moveTo>
                    <a:cubicBezTo>
                      <a:pt x="4" y="0"/>
                      <a:pt x="0" y="5"/>
                      <a:pt x="1" y="10"/>
                    </a:cubicBezTo>
                    <a:cubicBezTo>
                      <a:pt x="3" y="10"/>
                      <a:pt x="7" y="8"/>
                      <a:pt x="9" y="6"/>
                    </a:cubicBezTo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" name="Freeform 2820"/>
              <p:cNvSpPr>
                <a:spLocks/>
              </p:cNvSpPr>
              <p:nvPr/>
            </p:nvSpPr>
            <p:spPr bwMode="auto">
              <a:xfrm>
                <a:off x="1475" y="1421"/>
                <a:ext cx="1410" cy="1027"/>
              </a:xfrm>
              <a:custGeom>
                <a:avLst/>
                <a:gdLst>
                  <a:gd name="T0" fmla="*/ 3958 w 564"/>
                  <a:gd name="T1" fmla="*/ 17883 h 385"/>
                  <a:gd name="T2" fmla="*/ 6800 w 564"/>
                  <a:gd name="T3" fmla="*/ 14330 h 385"/>
                  <a:gd name="T4" fmla="*/ 9813 w 564"/>
                  <a:gd name="T5" fmla="*/ 11086 h 385"/>
                  <a:gd name="T6" fmla="*/ 12895 w 564"/>
                  <a:gd name="T7" fmla="*/ 8253 h 385"/>
                  <a:gd name="T8" fmla="*/ 17708 w 564"/>
                  <a:gd name="T9" fmla="*/ 4916 h 385"/>
                  <a:gd name="T10" fmla="*/ 19613 w 564"/>
                  <a:gd name="T11" fmla="*/ 3494 h 385"/>
                  <a:gd name="T12" fmla="*/ 21645 w 564"/>
                  <a:gd name="T13" fmla="*/ 547 h 385"/>
                  <a:gd name="T14" fmla="*/ 17783 w 564"/>
                  <a:gd name="T15" fmla="*/ 2881 h 385"/>
                  <a:gd name="T16" fmla="*/ 14188 w 564"/>
                  <a:gd name="T17" fmla="*/ 3948 h 385"/>
                  <a:gd name="T18" fmla="*/ 11458 w 564"/>
                  <a:gd name="T19" fmla="*/ 4767 h 385"/>
                  <a:gd name="T20" fmla="*/ 8333 w 564"/>
                  <a:gd name="T21" fmla="*/ 7288 h 385"/>
                  <a:gd name="T22" fmla="*/ 5208 w 564"/>
                  <a:gd name="T23" fmla="*/ 8445 h 385"/>
                  <a:gd name="T24" fmla="*/ 3595 w 564"/>
                  <a:gd name="T25" fmla="*/ 12964 h 385"/>
                  <a:gd name="T26" fmla="*/ 1613 w 564"/>
                  <a:gd name="T27" fmla="*/ 16003 h 385"/>
                  <a:gd name="T28" fmla="*/ 625 w 564"/>
                  <a:gd name="T29" fmla="*/ 18886 h 385"/>
                  <a:gd name="T30" fmla="*/ 3958 w 564"/>
                  <a:gd name="T31" fmla="*/ 17883 h 38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564" h="385">
                    <a:moveTo>
                      <a:pt x="101" y="353"/>
                    </a:moveTo>
                    <a:cubicBezTo>
                      <a:pt x="144" y="322"/>
                      <a:pt x="148" y="302"/>
                      <a:pt x="174" y="283"/>
                    </a:cubicBezTo>
                    <a:cubicBezTo>
                      <a:pt x="201" y="264"/>
                      <a:pt x="217" y="247"/>
                      <a:pt x="251" y="219"/>
                    </a:cubicBezTo>
                    <a:cubicBezTo>
                      <a:pt x="277" y="198"/>
                      <a:pt x="319" y="178"/>
                      <a:pt x="330" y="163"/>
                    </a:cubicBezTo>
                    <a:cubicBezTo>
                      <a:pt x="373" y="166"/>
                      <a:pt x="395" y="137"/>
                      <a:pt x="453" y="97"/>
                    </a:cubicBezTo>
                    <a:cubicBezTo>
                      <a:pt x="467" y="88"/>
                      <a:pt x="491" y="80"/>
                      <a:pt x="502" y="69"/>
                    </a:cubicBezTo>
                    <a:cubicBezTo>
                      <a:pt x="539" y="32"/>
                      <a:pt x="564" y="19"/>
                      <a:pt x="554" y="11"/>
                    </a:cubicBezTo>
                    <a:cubicBezTo>
                      <a:pt x="542" y="0"/>
                      <a:pt x="505" y="38"/>
                      <a:pt x="455" y="57"/>
                    </a:cubicBezTo>
                    <a:cubicBezTo>
                      <a:pt x="406" y="76"/>
                      <a:pt x="399" y="73"/>
                      <a:pt x="363" y="78"/>
                    </a:cubicBezTo>
                    <a:cubicBezTo>
                      <a:pt x="326" y="82"/>
                      <a:pt x="317" y="81"/>
                      <a:pt x="293" y="94"/>
                    </a:cubicBezTo>
                    <a:cubicBezTo>
                      <a:pt x="269" y="108"/>
                      <a:pt x="239" y="128"/>
                      <a:pt x="213" y="144"/>
                    </a:cubicBezTo>
                    <a:cubicBezTo>
                      <a:pt x="186" y="159"/>
                      <a:pt x="168" y="144"/>
                      <a:pt x="133" y="167"/>
                    </a:cubicBezTo>
                    <a:cubicBezTo>
                      <a:pt x="99" y="190"/>
                      <a:pt x="94" y="234"/>
                      <a:pt x="92" y="256"/>
                    </a:cubicBezTo>
                    <a:cubicBezTo>
                      <a:pt x="89" y="278"/>
                      <a:pt x="61" y="296"/>
                      <a:pt x="41" y="316"/>
                    </a:cubicBezTo>
                    <a:cubicBezTo>
                      <a:pt x="17" y="340"/>
                      <a:pt x="0" y="358"/>
                      <a:pt x="16" y="373"/>
                    </a:cubicBezTo>
                    <a:cubicBezTo>
                      <a:pt x="27" y="385"/>
                      <a:pt x="58" y="384"/>
                      <a:pt x="101" y="353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" name="Freeform 2821"/>
              <p:cNvSpPr>
                <a:spLocks/>
              </p:cNvSpPr>
              <p:nvPr/>
            </p:nvSpPr>
            <p:spPr bwMode="auto">
              <a:xfrm>
                <a:off x="1425" y="1195"/>
                <a:ext cx="1437" cy="1221"/>
              </a:xfrm>
              <a:custGeom>
                <a:avLst/>
                <a:gdLst>
                  <a:gd name="T0" fmla="*/ 2374 w 575"/>
                  <a:gd name="T1" fmla="*/ 20256 h 458"/>
                  <a:gd name="T2" fmla="*/ 4371 w 575"/>
                  <a:gd name="T3" fmla="*/ 17222 h 458"/>
                  <a:gd name="T4" fmla="*/ 5965 w 575"/>
                  <a:gd name="T5" fmla="*/ 12735 h 458"/>
                  <a:gd name="T6" fmla="*/ 9082 w 575"/>
                  <a:gd name="T7" fmla="*/ 11578 h 458"/>
                  <a:gd name="T8" fmla="*/ 12203 w 575"/>
                  <a:gd name="T9" fmla="*/ 9040 h 458"/>
                  <a:gd name="T10" fmla="*/ 14940 w 575"/>
                  <a:gd name="T11" fmla="*/ 8243 h 458"/>
                  <a:gd name="T12" fmla="*/ 18524 w 575"/>
                  <a:gd name="T13" fmla="*/ 7179 h 458"/>
                  <a:gd name="T14" fmla="*/ 22397 w 575"/>
                  <a:gd name="T15" fmla="*/ 4847 h 458"/>
                  <a:gd name="T16" fmla="*/ 22427 w 575"/>
                  <a:gd name="T17" fmla="*/ 4847 h 458"/>
                  <a:gd name="T18" fmla="*/ 19231 w 575"/>
                  <a:gd name="T19" fmla="*/ 3034 h 458"/>
                  <a:gd name="T20" fmla="*/ 15877 w 575"/>
                  <a:gd name="T21" fmla="*/ 2730 h 458"/>
                  <a:gd name="T22" fmla="*/ 14827 w 575"/>
                  <a:gd name="T23" fmla="*/ 2978 h 458"/>
                  <a:gd name="T24" fmla="*/ 3696 w 575"/>
                  <a:gd name="T25" fmla="*/ 1762 h 458"/>
                  <a:gd name="T26" fmla="*/ 467 w 575"/>
                  <a:gd name="T27" fmla="*/ 8643 h 458"/>
                  <a:gd name="T28" fmla="*/ 655 w 575"/>
                  <a:gd name="T29" fmla="*/ 16923 h 458"/>
                  <a:gd name="T30" fmla="*/ 1355 w 575"/>
                  <a:gd name="T31" fmla="*/ 23135 h 458"/>
                  <a:gd name="T32" fmla="*/ 2374 w 575"/>
                  <a:gd name="T33" fmla="*/ 20256 h 45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75" h="458">
                    <a:moveTo>
                      <a:pt x="61" y="401"/>
                    </a:moveTo>
                    <a:cubicBezTo>
                      <a:pt x="81" y="381"/>
                      <a:pt x="109" y="363"/>
                      <a:pt x="112" y="341"/>
                    </a:cubicBezTo>
                    <a:cubicBezTo>
                      <a:pt x="114" y="319"/>
                      <a:pt x="119" y="275"/>
                      <a:pt x="153" y="252"/>
                    </a:cubicBezTo>
                    <a:cubicBezTo>
                      <a:pt x="188" y="229"/>
                      <a:pt x="206" y="244"/>
                      <a:pt x="233" y="229"/>
                    </a:cubicBezTo>
                    <a:cubicBezTo>
                      <a:pt x="259" y="213"/>
                      <a:pt x="289" y="193"/>
                      <a:pt x="313" y="179"/>
                    </a:cubicBezTo>
                    <a:cubicBezTo>
                      <a:pt x="337" y="166"/>
                      <a:pt x="346" y="167"/>
                      <a:pt x="383" y="163"/>
                    </a:cubicBezTo>
                    <a:cubicBezTo>
                      <a:pt x="419" y="158"/>
                      <a:pt x="426" y="161"/>
                      <a:pt x="475" y="142"/>
                    </a:cubicBezTo>
                    <a:cubicBezTo>
                      <a:pt x="525" y="123"/>
                      <a:pt x="562" y="85"/>
                      <a:pt x="574" y="96"/>
                    </a:cubicBezTo>
                    <a:cubicBezTo>
                      <a:pt x="575" y="96"/>
                      <a:pt x="575" y="96"/>
                      <a:pt x="575" y="96"/>
                    </a:cubicBezTo>
                    <a:cubicBezTo>
                      <a:pt x="573" y="75"/>
                      <a:pt x="536" y="70"/>
                      <a:pt x="493" y="60"/>
                    </a:cubicBezTo>
                    <a:cubicBezTo>
                      <a:pt x="465" y="54"/>
                      <a:pt x="428" y="48"/>
                      <a:pt x="407" y="54"/>
                    </a:cubicBezTo>
                    <a:cubicBezTo>
                      <a:pt x="398" y="56"/>
                      <a:pt x="389" y="60"/>
                      <a:pt x="380" y="59"/>
                    </a:cubicBezTo>
                    <a:cubicBezTo>
                      <a:pt x="342" y="53"/>
                      <a:pt x="187" y="0"/>
                      <a:pt x="95" y="35"/>
                    </a:cubicBezTo>
                    <a:cubicBezTo>
                      <a:pt x="40" y="55"/>
                      <a:pt x="21" y="107"/>
                      <a:pt x="12" y="171"/>
                    </a:cubicBezTo>
                    <a:cubicBezTo>
                      <a:pt x="0" y="255"/>
                      <a:pt x="15" y="306"/>
                      <a:pt x="17" y="335"/>
                    </a:cubicBezTo>
                    <a:cubicBezTo>
                      <a:pt x="19" y="362"/>
                      <a:pt x="3" y="434"/>
                      <a:pt x="35" y="458"/>
                    </a:cubicBezTo>
                    <a:cubicBezTo>
                      <a:pt x="20" y="443"/>
                      <a:pt x="37" y="425"/>
                      <a:pt x="61" y="401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2822"/>
              <p:cNvSpPr>
                <a:spLocks/>
              </p:cNvSpPr>
              <p:nvPr/>
            </p:nvSpPr>
            <p:spPr bwMode="auto">
              <a:xfrm>
                <a:off x="2217" y="1368"/>
                <a:ext cx="155" cy="288"/>
              </a:xfrm>
              <a:custGeom>
                <a:avLst/>
                <a:gdLst>
                  <a:gd name="T0" fmla="*/ 2238 w 62"/>
                  <a:gd name="T1" fmla="*/ 0 h 108"/>
                  <a:gd name="T2" fmla="*/ 750 w 62"/>
                  <a:gd name="T3" fmla="*/ 3336 h 108"/>
                  <a:gd name="T4" fmla="*/ 83 w 62"/>
                  <a:gd name="T5" fmla="*/ 5461 h 10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2" h="108">
                    <a:moveTo>
                      <a:pt x="57" y="0"/>
                    </a:moveTo>
                    <a:cubicBezTo>
                      <a:pt x="62" y="16"/>
                      <a:pt x="37" y="43"/>
                      <a:pt x="19" y="66"/>
                    </a:cubicBezTo>
                    <a:cubicBezTo>
                      <a:pt x="2" y="89"/>
                      <a:pt x="0" y="103"/>
                      <a:pt x="2" y="108"/>
                    </a:cubicBezTo>
                  </a:path>
                </a:pathLst>
              </a:custGeom>
              <a:noFill/>
              <a:ln w="12700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2823"/>
              <p:cNvSpPr>
                <a:spLocks/>
              </p:cNvSpPr>
              <p:nvPr/>
            </p:nvSpPr>
            <p:spPr bwMode="auto">
              <a:xfrm>
                <a:off x="2220" y="1664"/>
                <a:ext cx="87" cy="189"/>
              </a:xfrm>
              <a:custGeom>
                <a:avLst/>
                <a:gdLst>
                  <a:gd name="T0" fmla="*/ 0 w 35"/>
                  <a:gd name="T1" fmla="*/ 0 h 71"/>
                  <a:gd name="T2" fmla="*/ 1335 w 35"/>
                  <a:gd name="T3" fmla="*/ 3564 h 7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5" h="71">
                    <a:moveTo>
                      <a:pt x="0" y="0"/>
                    </a:moveTo>
                    <a:cubicBezTo>
                      <a:pt x="13" y="8"/>
                      <a:pt x="7" y="63"/>
                      <a:pt x="35" y="71"/>
                    </a:cubicBezTo>
                  </a:path>
                </a:pathLst>
              </a:custGeom>
              <a:noFill/>
              <a:ln w="12700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Line 2824"/>
              <p:cNvSpPr>
                <a:spLocks noChangeShapeType="1"/>
              </p:cNvSpPr>
              <p:nvPr/>
            </p:nvSpPr>
            <p:spPr bwMode="auto">
              <a:xfrm>
                <a:off x="2120" y="1885"/>
                <a:ext cx="1" cy="1"/>
              </a:xfrm>
              <a:prstGeom prst="line">
                <a:avLst/>
              </a:prstGeom>
              <a:noFill/>
              <a:ln w="15875" cap="rnd">
                <a:solidFill>
                  <a:srgbClr val="1A171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2825"/>
              <p:cNvSpPr>
                <a:spLocks/>
              </p:cNvSpPr>
              <p:nvPr/>
            </p:nvSpPr>
            <p:spPr bwMode="auto">
              <a:xfrm>
                <a:off x="1980" y="1813"/>
                <a:ext cx="200" cy="307"/>
              </a:xfrm>
              <a:custGeom>
                <a:avLst/>
                <a:gdLst>
                  <a:gd name="T0" fmla="*/ 2113 w 80"/>
                  <a:gd name="T1" fmla="*/ 5630 h 115"/>
                  <a:gd name="T2" fmla="*/ 3125 w 80"/>
                  <a:gd name="T3" fmla="*/ 0 h 115"/>
                  <a:gd name="T4" fmla="*/ 2270 w 80"/>
                  <a:gd name="T5" fmla="*/ 363 h 115"/>
                  <a:gd name="T6" fmla="*/ 1875 w 80"/>
                  <a:gd name="T7" fmla="*/ 913 h 115"/>
                  <a:gd name="T8" fmla="*/ 1770 w 80"/>
                  <a:gd name="T9" fmla="*/ 456 h 115"/>
                  <a:gd name="T10" fmla="*/ 1458 w 80"/>
                  <a:gd name="T11" fmla="*/ 513 h 115"/>
                  <a:gd name="T12" fmla="*/ 1175 w 80"/>
                  <a:gd name="T13" fmla="*/ 456 h 115"/>
                  <a:gd name="T14" fmla="*/ 1020 w 80"/>
                  <a:gd name="T15" fmla="*/ 1004 h 115"/>
                  <a:gd name="T16" fmla="*/ 750 w 80"/>
                  <a:gd name="T17" fmla="*/ 969 h 115"/>
                  <a:gd name="T18" fmla="*/ 550 w 80"/>
                  <a:gd name="T19" fmla="*/ 1127 h 115"/>
                  <a:gd name="T20" fmla="*/ 0 w 80"/>
                  <a:gd name="T21" fmla="*/ 1369 h 115"/>
                  <a:gd name="T22" fmla="*/ 470 w 80"/>
                  <a:gd name="T23" fmla="*/ 3099 h 115"/>
                  <a:gd name="T24" fmla="*/ 550 w 80"/>
                  <a:gd name="T25" fmla="*/ 5844 h 115"/>
                  <a:gd name="T26" fmla="*/ 1458 w 80"/>
                  <a:gd name="T27" fmla="*/ 4717 h 115"/>
                  <a:gd name="T28" fmla="*/ 2113 w 80"/>
                  <a:gd name="T29" fmla="*/ 5630 h 11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0" h="115">
                    <a:moveTo>
                      <a:pt x="54" y="111"/>
                    </a:moveTo>
                    <a:cubicBezTo>
                      <a:pt x="54" y="54"/>
                      <a:pt x="66" y="12"/>
                      <a:pt x="80" y="0"/>
                    </a:cubicBezTo>
                    <a:cubicBezTo>
                      <a:pt x="74" y="3"/>
                      <a:pt x="66" y="5"/>
                      <a:pt x="58" y="7"/>
                    </a:cubicBezTo>
                    <a:cubicBezTo>
                      <a:pt x="55" y="12"/>
                      <a:pt x="51" y="17"/>
                      <a:pt x="48" y="18"/>
                    </a:cubicBezTo>
                    <a:cubicBezTo>
                      <a:pt x="46" y="18"/>
                      <a:pt x="45" y="14"/>
                      <a:pt x="45" y="9"/>
                    </a:cubicBezTo>
                    <a:cubicBezTo>
                      <a:pt x="42" y="9"/>
                      <a:pt x="40" y="10"/>
                      <a:pt x="37" y="10"/>
                    </a:cubicBezTo>
                    <a:cubicBezTo>
                      <a:pt x="35" y="10"/>
                      <a:pt x="33" y="9"/>
                      <a:pt x="30" y="9"/>
                    </a:cubicBezTo>
                    <a:cubicBezTo>
                      <a:pt x="30" y="14"/>
                      <a:pt x="28" y="18"/>
                      <a:pt x="26" y="20"/>
                    </a:cubicBezTo>
                    <a:cubicBezTo>
                      <a:pt x="24" y="21"/>
                      <a:pt x="21" y="20"/>
                      <a:pt x="19" y="19"/>
                    </a:cubicBezTo>
                    <a:cubicBezTo>
                      <a:pt x="17" y="20"/>
                      <a:pt x="16" y="21"/>
                      <a:pt x="14" y="22"/>
                    </a:cubicBezTo>
                    <a:cubicBezTo>
                      <a:pt x="10" y="25"/>
                      <a:pt x="5" y="26"/>
                      <a:pt x="0" y="27"/>
                    </a:cubicBezTo>
                    <a:cubicBezTo>
                      <a:pt x="6" y="34"/>
                      <a:pt x="12" y="44"/>
                      <a:pt x="12" y="61"/>
                    </a:cubicBezTo>
                    <a:cubicBezTo>
                      <a:pt x="12" y="74"/>
                      <a:pt x="12" y="93"/>
                      <a:pt x="14" y="115"/>
                    </a:cubicBezTo>
                    <a:cubicBezTo>
                      <a:pt x="16" y="103"/>
                      <a:pt x="31" y="94"/>
                      <a:pt x="37" y="93"/>
                    </a:cubicBezTo>
                    <a:cubicBezTo>
                      <a:pt x="43" y="93"/>
                      <a:pt x="53" y="107"/>
                      <a:pt x="54" y="111"/>
                    </a:cubicBezTo>
                    <a:close/>
                  </a:path>
                </a:pathLst>
              </a:custGeom>
              <a:solidFill>
                <a:srgbClr val="00A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2826"/>
              <p:cNvSpPr>
                <a:spLocks/>
              </p:cNvSpPr>
              <p:nvPr/>
            </p:nvSpPr>
            <p:spPr bwMode="auto">
              <a:xfrm>
                <a:off x="1980" y="1813"/>
                <a:ext cx="200" cy="312"/>
              </a:xfrm>
              <a:custGeom>
                <a:avLst/>
                <a:gdLst>
                  <a:gd name="T0" fmla="*/ 2113 w 80"/>
                  <a:gd name="T1" fmla="*/ 5917 h 117"/>
                  <a:gd name="T2" fmla="*/ 3125 w 80"/>
                  <a:gd name="T3" fmla="*/ 0 h 117"/>
                  <a:gd name="T4" fmla="*/ 2270 w 80"/>
                  <a:gd name="T5" fmla="*/ 363 h 117"/>
                  <a:gd name="T6" fmla="*/ 1875 w 80"/>
                  <a:gd name="T7" fmla="*/ 909 h 117"/>
                  <a:gd name="T8" fmla="*/ 1770 w 80"/>
                  <a:gd name="T9" fmla="*/ 456 h 117"/>
                  <a:gd name="T10" fmla="*/ 1458 w 80"/>
                  <a:gd name="T11" fmla="*/ 512 h 117"/>
                  <a:gd name="T12" fmla="*/ 1175 w 80"/>
                  <a:gd name="T13" fmla="*/ 456 h 117"/>
                  <a:gd name="T14" fmla="*/ 1020 w 80"/>
                  <a:gd name="T15" fmla="*/ 1003 h 117"/>
                  <a:gd name="T16" fmla="*/ 750 w 80"/>
                  <a:gd name="T17" fmla="*/ 968 h 117"/>
                  <a:gd name="T18" fmla="*/ 550 w 80"/>
                  <a:gd name="T19" fmla="*/ 1117 h 117"/>
                  <a:gd name="T20" fmla="*/ 0 w 80"/>
                  <a:gd name="T21" fmla="*/ 1365 h 117"/>
                  <a:gd name="T22" fmla="*/ 470 w 80"/>
                  <a:gd name="T23" fmla="*/ 3093 h 117"/>
                  <a:gd name="T24" fmla="*/ 550 w 80"/>
                  <a:gd name="T25" fmla="*/ 5824 h 1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0" h="117">
                    <a:moveTo>
                      <a:pt x="54" y="117"/>
                    </a:moveTo>
                    <a:cubicBezTo>
                      <a:pt x="53" y="57"/>
                      <a:pt x="65" y="12"/>
                      <a:pt x="80" y="0"/>
                    </a:cubicBezTo>
                    <a:cubicBezTo>
                      <a:pt x="74" y="3"/>
                      <a:pt x="66" y="5"/>
                      <a:pt x="58" y="7"/>
                    </a:cubicBezTo>
                    <a:cubicBezTo>
                      <a:pt x="55" y="12"/>
                      <a:pt x="51" y="17"/>
                      <a:pt x="48" y="18"/>
                    </a:cubicBezTo>
                    <a:cubicBezTo>
                      <a:pt x="46" y="18"/>
                      <a:pt x="45" y="14"/>
                      <a:pt x="45" y="9"/>
                    </a:cubicBezTo>
                    <a:cubicBezTo>
                      <a:pt x="42" y="9"/>
                      <a:pt x="40" y="10"/>
                      <a:pt x="37" y="10"/>
                    </a:cubicBezTo>
                    <a:cubicBezTo>
                      <a:pt x="35" y="10"/>
                      <a:pt x="33" y="9"/>
                      <a:pt x="30" y="9"/>
                    </a:cubicBezTo>
                    <a:cubicBezTo>
                      <a:pt x="30" y="14"/>
                      <a:pt x="28" y="18"/>
                      <a:pt x="26" y="20"/>
                    </a:cubicBezTo>
                    <a:cubicBezTo>
                      <a:pt x="24" y="21"/>
                      <a:pt x="21" y="20"/>
                      <a:pt x="19" y="19"/>
                    </a:cubicBezTo>
                    <a:cubicBezTo>
                      <a:pt x="17" y="20"/>
                      <a:pt x="16" y="21"/>
                      <a:pt x="14" y="22"/>
                    </a:cubicBezTo>
                    <a:cubicBezTo>
                      <a:pt x="10" y="25"/>
                      <a:pt x="5" y="26"/>
                      <a:pt x="0" y="27"/>
                    </a:cubicBezTo>
                    <a:cubicBezTo>
                      <a:pt x="6" y="34"/>
                      <a:pt x="12" y="44"/>
                      <a:pt x="12" y="61"/>
                    </a:cubicBezTo>
                    <a:cubicBezTo>
                      <a:pt x="12" y="74"/>
                      <a:pt x="12" y="93"/>
                      <a:pt x="14" y="115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2827"/>
              <p:cNvSpPr>
                <a:spLocks/>
              </p:cNvSpPr>
              <p:nvPr/>
            </p:nvSpPr>
            <p:spPr bwMode="auto">
              <a:xfrm>
                <a:off x="2027" y="1848"/>
                <a:ext cx="38" cy="48"/>
              </a:xfrm>
              <a:custGeom>
                <a:avLst/>
                <a:gdLst>
                  <a:gd name="T0" fmla="*/ 0 w 15"/>
                  <a:gd name="T1" fmla="*/ 397 h 18"/>
                  <a:gd name="T2" fmla="*/ 570 w 15"/>
                  <a:gd name="T3" fmla="*/ 0 h 18"/>
                  <a:gd name="T4" fmla="*/ 0 w 15"/>
                  <a:gd name="T5" fmla="*/ 397 h 1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5" h="18">
                    <a:moveTo>
                      <a:pt x="0" y="8"/>
                    </a:moveTo>
                    <a:cubicBezTo>
                      <a:pt x="6" y="14"/>
                      <a:pt x="12" y="9"/>
                      <a:pt x="14" y="0"/>
                    </a:cubicBezTo>
                    <a:cubicBezTo>
                      <a:pt x="15" y="8"/>
                      <a:pt x="7" y="18"/>
                      <a:pt x="0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2828"/>
              <p:cNvSpPr>
                <a:spLocks/>
              </p:cNvSpPr>
              <p:nvPr/>
            </p:nvSpPr>
            <p:spPr bwMode="auto">
              <a:xfrm>
                <a:off x="2090" y="1840"/>
                <a:ext cx="37" cy="51"/>
              </a:xfrm>
              <a:custGeom>
                <a:avLst/>
                <a:gdLst>
                  <a:gd name="T0" fmla="*/ 0 w 15"/>
                  <a:gd name="T1" fmla="*/ 368 h 19"/>
                  <a:gd name="T2" fmla="*/ 553 w 15"/>
                  <a:gd name="T3" fmla="*/ 0 h 19"/>
                  <a:gd name="T4" fmla="*/ 0 w 15"/>
                  <a:gd name="T5" fmla="*/ 368 h 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5" h="19">
                    <a:moveTo>
                      <a:pt x="0" y="7"/>
                    </a:moveTo>
                    <a:cubicBezTo>
                      <a:pt x="1" y="12"/>
                      <a:pt x="7" y="14"/>
                      <a:pt x="15" y="0"/>
                    </a:cubicBezTo>
                    <a:cubicBezTo>
                      <a:pt x="13" y="9"/>
                      <a:pt x="2" y="19"/>
                      <a:pt x="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2829"/>
              <p:cNvSpPr>
                <a:spLocks/>
              </p:cNvSpPr>
              <p:nvPr/>
            </p:nvSpPr>
            <p:spPr bwMode="auto">
              <a:xfrm>
                <a:off x="2087" y="1856"/>
                <a:ext cx="58" cy="261"/>
              </a:xfrm>
              <a:custGeom>
                <a:avLst/>
                <a:gdLst>
                  <a:gd name="T0" fmla="*/ 928 w 23"/>
                  <a:gd name="T1" fmla="*/ 0 h 98"/>
                  <a:gd name="T2" fmla="*/ 285 w 23"/>
                  <a:gd name="T3" fmla="*/ 4930 h 98"/>
                  <a:gd name="T4" fmla="*/ 928 w 23"/>
                  <a:gd name="T5" fmla="*/ 0 h 9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" h="98">
                    <a:moveTo>
                      <a:pt x="23" y="0"/>
                    </a:moveTo>
                    <a:cubicBezTo>
                      <a:pt x="13" y="18"/>
                      <a:pt x="5" y="70"/>
                      <a:pt x="7" y="98"/>
                    </a:cubicBezTo>
                    <a:cubicBezTo>
                      <a:pt x="0" y="69"/>
                      <a:pt x="5" y="30"/>
                      <a:pt x="23" y="0"/>
                    </a:cubicBezTo>
                    <a:close/>
                  </a:path>
                </a:pathLst>
              </a:custGeom>
              <a:solidFill>
                <a:srgbClr val="008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2830"/>
              <p:cNvSpPr>
                <a:spLocks/>
              </p:cNvSpPr>
              <p:nvPr/>
            </p:nvSpPr>
            <p:spPr bwMode="auto">
              <a:xfrm>
                <a:off x="2092" y="2083"/>
                <a:ext cx="33" cy="24"/>
              </a:xfrm>
              <a:custGeom>
                <a:avLst/>
                <a:gdLst>
                  <a:gd name="T0" fmla="*/ 490 w 13"/>
                  <a:gd name="T1" fmla="*/ 363 h 9"/>
                  <a:gd name="T2" fmla="*/ 213 w 13"/>
                  <a:gd name="T3" fmla="*/ 363 h 9"/>
                  <a:gd name="T4" fmla="*/ 51 w 13"/>
                  <a:gd name="T5" fmla="*/ 93 h 9"/>
                  <a:gd name="T6" fmla="*/ 327 w 13"/>
                  <a:gd name="T7" fmla="*/ 93 h 9"/>
                  <a:gd name="T8" fmla="*/ 490 w 13"/>
                  <a:gd name="T9" fmla="*/ 363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9">
                    <a:moveTo>
                      <a:pt x="12" y="7"/>
                    </a:moveTo>
                    <a:cubicBezTo>
                      <a:pt x="11" y="9"/>
                      <a:pt x="8" y="9"/>
                      <a:pt x="5" y="7"/>
                    </a:cubicBezTo>
                    <a:cubicBezTo>
                      <a:pt x="2" y="6"/>
                      <a:pt x="0" y="3"/>
                      <a:pt x="1" y="2"/>
                    </a:cubicBezTo>
                    <a:cubicBezTo>
                      <a:pt x="2" y="0"/>
                      <a:pt x="5" y="0"/>
                      <a:pt x="8" y="2"/>
                    </a:cubicBezTo>
                    <a:cubicBezTo>
                      <a:pt x="11" y="3"/>
                      <a:pt x="13" y="6"/>
                      <a:pt x="12" y="7"/>
                    </a:cubicBezTo>
                    <a:close/>
                  </a:path>
                </a:pathLst>
              </a:custGeom>
              <a:solidFill>
                <a:srgbClr val="F5C0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2831"/>
              <p:cNvSpPr>
                <a:spLocks/>
              </p:cNvSpPr>
              <p:nvPr/>
            </p:nvSpPr>
            <p:spPr bwMode="auto">
              <a:xfrm>
                <a:off x="2047" y="2045"/>
                <a:ext cx="23" cy="16"/>
              </a:xfrm>
              <a:custGeom>
                <a:avLst/>
                <a:gdLst>
                  <a:gd name="T0" fmla="*/ 332 w 9"/>
                  <a:gd name="T1" fmla="*/ 248 h 6"/>
                  <a:gd name="T2" fmla="*/ 130 w 9"/>
                  <a:gd name="T3" fmla="*/ 248 h 6"/>
                  <a:gd name="T4" fmla="*/ 0 w 9"/>
                  <a:gd name="T5" fmla="*/ 56 h 6"/>
                  <a:gd name="T6" fmla="*/ 215 w 9"/>
                  <a:gd name="T7" fmla="*/ 56 h 6"/>
                  <a:gd name="T8" fmla="*/ 332 w 9"/>
                  <a:gd name="T9" fmla="*/ 248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8" y="5"/>
                    </a:moveTo>
                    <a:cubicBezTo>
                      <a:pt x="8" y="6"/>
                      <a:pt x="5" y="6"/>
                      <a:pt x="3" y="5"/>
                    </a:cubicBezTo>
                    <a:cubicBezTo>
                      <a:pt x="1" y="4"/>
                      <a:pt x="0" y="3"/>
                      <a:pt x="0" y="1"/>
                    </a:cubicBezTo>
                    <a:cubicBezTo>
                      <a:pt x="1" y="0"/>
                      <a:pt x="3" y="0"/>
                      <a:pt x="5" y="1"/>
                    </a:cubicBezTo>
                    <a:cubicBezTo>
                      <a:pt x="7" y="2"/>
                      <a:pt x="9" y="4"/>
                      <a:pt x="8" y="5"/>
                    </a:cubicBezTo>
                    <a:close/>
                  </a:path>
                </a:pathLst>
              </a:custGeom>
              <a:solidFill>
                <a:srgbClr val="F5C0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2832"/>
              <p:cNvSpPr>
                <a:spLocks/>
              </p:cNvSpPr>
              <p:nvPr/>
            </p:nvSpPr>
            <p:spPr bwMode="auto">
              <a:xfrm>
                <a:off x="2020" y="1837"/>
                <a:ext cx="430" cy="264"/>
              </a:xfrm>
              <a:custGeom>
                <a:avLst/>
                <a:gdLst>
                  <a:gd name="T0" fmla="*/ 4063 w 172"/>
                  <a:gd name="T1" fmla="*/ 1309 h 99"/>
                  <a:gd name="T2" fmla="*/ 3595 w 172"/>
                  <a:gd name="T3" fmla="*/ 2880 h 99"/>
                  <a:gd name="T4" fmla="*/ 1250 w 172"/>
                  <a:gd name="T5" fmla="*/ 0 h 99"/>
                  <a:gd name="T6" fmla="*/ 833 w 172"/>
                  <a:gd name="T7" fmla="*/ 56 h 99"/>
                  <a:gd name="T8" fmla="*/ 708 w 172"/>
                  <a:gd name="T9" fmla="*/ 56 h 99"/>
                  <a:gd name="T10" fmla="*/ 708 w 172"/>
                  <a:gd name="T11" fmla="*/ 1216 h 99"/>
                  <a:gd name="T12" fmla="*/ 438 w 172"/>
                  <a:gd name="T13" fmla="*/ 56 h 99"/>
                  <a:gd name="T14" fmla="*/ 395 w 172"/>
                  <a:gd name="T15" fmla="*/ 56 h 99"/>
                  <a:gd name="T16" fmla="*/ 283 w 172"/>
                  <a:gd name="T17" fmla="*/ 248 h 99"/>
                  <a:gd name="T18" fmla="*/ 0 w 172"/>
                  <a:gd name="T19" fmla="*/ 605 h 99"/>
                  <a:gd name="T20" fmla="*/ 125 w 172"/>
                  <a:gd name="T21" fmla="*/ 1003 h 99"/>
                  <a:gd name="T22" fmla="*/ 438 w 172"/>
                  <a:gd name="T23" fmla="*/ 2525 h 99"/>
                  <a:gd name="T24" fmla="*/ 520 w 172"/>
                  <a:gd name="T25" fmla="*/ 3093 h 99"/>
                  <a:gd name="T26" fmla="*/ 595 w 172"/>
                  <a:gd name="T27" fmla="*/ 3491 h 99"/>
                  <a:gd name="T28" fmla="*/ 438 w 172"/>
                  <a:gd name="T29" fmla="*/ 4040 h 99"/>
                  <a:gd name="T30" fmla="*/ 438 w 172"/>
                  <a:gd name="T31" fmla="*/ 4040 h 99"/>
                  <a:gd name="T32" fmla="*/ 438 w 172"/>
                  <a:gd name="T33" fmla="*/ 4003 h 99"/>
                  <a:gd name="T34" fmla="*/ 625 w 172"/>
                  <a:gd name="T35" fmla="*/ 4003 h 99"/>
                  <a:gd name="T36" fmla="*/ 750 w 172"/>
                  <a:gd name="T37" fmla="*/ 4189 h 99"/>
                  <a:gd name="T38" fmla="*/ 863 w 172"/>
                  <a:gd name="T39" fmla="*/ 3848 h 99"/>
                  <a:gd name="T40" fmla="*/ 938 w 172"/>
                  <a:gd name="T41" fmla="*/ 3789 h 99"/>
                  <a:gd name="T42" fmla="*/ 1488 w 172"/>
                  <a:gd name="T43" fmla="*/ 4301 h 99"/>
                  <a:gd name="T44" fmla="*/ 1458 w 172"/>
                  <a:gd name="T45" fmla="*/ 4403 h 99"/>
                  <a:gd name="T46" fmla="*/ 1175 w 172"/>
                  <a:gd name="T47" fmla="*/ 4701 h 99"/>
                  <a:gd name="T48" fmla="*/ 1175 w 172"/>
                  <a:gd name="T49" fmla="*/ 4701 h 99"/>
                  <a:gd name="T50" fmla="*/ 1458 w 172"/>
                  <a:gd name="T51" fmla="*/ 4757 h 99"/>
                  <a:gd name="T52" fmla="*/ 1613 w 172"/>
                  <a:gd name="T53" fmla="*/ 5005 h 99"/>
                  <a:gd name="T54" fmla="*/ 2000 w 172"/>
                  <a:gd name="T55" fmla="*/ 4643 h 99"/>
                  <a:gd name="T56" fmla="*/ 2188 w 172"/>
                  <a:gd name="T57" fmla="*/ 4643 h 99"/>
                  <a:gd name="T58" fmla="*/ 3645 w 172"/>
                  <a:gd name="T59" fmla="*/ 4459 h 99"/>
                  <a:gd name="T60" fmla="*/ 4688 w 172"/>
                  <a:gd name="T61" fmla="*/ 3947 h 99"/>
                  <a:gd name="T62" fmla="*/ 6458 w 172"/>
                  <a:gd name="T63" fmla="*/ 4552 h 99"/>
                  <a:gd name="T64" fmla="*/ 6408 w 172"/>
                  <a:gd name="T65" fmla="*/ 3947 h 99"/>
                  <a:gd name="T66" fmla="*/ 6688 w 172"/>
                  <a:gd name="T67" fmla="*/ 3549 h 99"/>
                  <a:gd name="T68" fmla="*/ 6300 w 172"/>
                  <a:gd name="T69" fmla="*/ 3491 h 99"/>
                  <a:gd name="T70" fmla="*/ 6300 w 172"/>
                  <a:gd name="T71" fmla="*/ 3392 h 99"/>
                  <a:gd name="T72" fmla="*/ 6720 w 172"/>
                  <a:gd name="T73" fmla="*/ 2787 h 99"/>
                  <a:gd name="T74" fmla="*/ 6720 w 172"/>
                  <a:gd name="T75" fmla="*/ 2787 h 99"/>
                  <a:gd name="T76" fmla="*/ 6488 w 172"/>
                  <a:gd name="T77" fmla="*/ 2787 h 99"/>
                  <a:gd name="T78" fmla="*/ 6375 w 172"/>
                  <a:gd name="T79" fmla="*/ 2525 h 99"/>
                  <a:gd name="T80" fmla="*/ 6375 w 172"/>
                  <a:gd name="T81" fmla="*/ 2525 h 99"/>
                  <a:gd name="T82" fmla="*/ 6375 w 172"/>
                  <a:gd name="T83" fmla="*/ 2525 h 99"/>
                  <a:gd name="T84" fmla="*/ 5783 w 172"/>
                  <a:gd name="T85" fmla="*/ 3128 h 99"/>
                  <a:gd name="T86" fmla="*/ 5625 w 172"/>
                  <a:gd name="T87" fmla="*/ 3093 h 99"/>
                  <a:gd name="T88" fmla="*/ 5313 w 172"/>
                  <a:gd name="T89" fmla="*/ 1515 h 9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72" h="99">
                    <a:moveTo>
                      <a:pt x="104" y="26"/>
                    </a:moveTo>
                    <a:cubicBezTo>
                      <a:pt x="104" y="26"/>
                      <a:pt x="105" y="46"/>
                      <a:pt x="92" y="57"/>
                    </a:cubicBezTo>
                    <a:cubicBezTo>
                      <a:pt x="73" y="70"/>
                      <a:pt x="21" y="73"/>
                      <a:pt x="32" y="0"/>
                    </a:cubicBezTo>
                    <a:cubicBezTo>
                      <a:pt x="28" y="0"/>
                      <a:pt x="24" y="1"/>
                      <a:pt x="21" y="1"/>
                    </a:cubicBezTo>
                    <a:cubicBezTo>
                      <a:pt x="20" y="1"/>
                      <a:pt x="19" y="1"/>
                      <a:pt x="18" y="1"/>
                    </a:cubicBezTo>
                    <a:cubicBezTo>
                      <a:pt x="17" y="12"/>
                      <a:pt x="18" y="24"/>
                      <a:pt x="18" y="24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9" y="2"/>
                      <a:pt x="8" y="4"/>
                      <a:pt x="7" y="5"/>
                    </a:cubicBezTo>
                    <a:cubicBezTo>
                      <a:pt x="5" y="8"/>
                      <a:pt x="2" y="10"/>
                      <a:pt x="0" y="12"/>
                    </a:cubicBezTo>
                    <a:cubicBezTo>
                      <a:pt x="1" y="15"/>
                      <a:pt x="2" y="17"/>
                      <a:pt x="3" y="20"/>
                    </a:cubicBezTo>
                    <a:cubicBezTo>
                      <a:pt x="6" y="24"/>
                      <a:pt x="10" y="44"/>
                      <a:pt x="11" y="50"/>
                    </a:cubicBezTo>
                    <a:cubicBezTo>
                      <a:pt x="12" y="54"/>
                      <a:pt x="12" y="57"/>
                      <a:pt x="13" y="61"/>
                    </a:cubicBezTo>
                    <a:cubicBezTo>
                      <a:pt x="14" y="62"/>
                      <a:pt x="15" y="68"/>
                      <a:pt x="15" y="69"/>
                    </a:cubicBezTo>
                    <a:cubicBezTo>
                      <a:pt x="13" y="75"/>
                      <a:pt x="11" y="80"/>
                      <a:pt x="11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1" y="80"/>
                      <a:pt x="11" y="80"/>
                      <a:pt x="11" y="79"/>
                    </a:cubicBezTo>
                    <a:cubicBezTo>
                      <a:pt x="12" y="78"/>
                      <a:pt x="14" y="78"/>
                      <a:pt x="16" y="79"/>
                    </a:cubicBezTo>
                    <a:cubicBezTo>
                      <a:pt x="18" y="80"/>
                      <a:pt x="19" y="82"/>
                      <a:pt x="19" y="83"/>
                    </a:cubicBezTo>
                    <a:cubicBezTo>
                      <a:pt x="19" y="82"/>
                      <a:pt x="21" y="79"/>
                      <a:pt x="22" y="76"/>
                    </a:cubicBezTo>
                    <a:cubicBezTo>
                      <a:pt x="22" y="75"/>
                      <a:pt x="23" y="74"/>
                      <a:pt x="24" y="75"/>
                    </a:cubicBezTo>
                    <a:cubicBezTo>
                      <a:pt x="28" y="79"/>
                      <a:pt x="33" y="82"/>
                      <a:pt x="38" y="85"/>
                    </a:cubicBezTo>
                    <a:cubicBezTo>
                      <a:pt x="39" y="86"/>
                      <a:pt x="38" y="86"/>
                      <a:pt x="37" y="87"/>
                    </a:cubicBezTo>
                    <a:cubicBezTo>
                      <a:pt x="35" y="88"/>
                      <a:pt x="32" y="91"/>
                      <a:pt x="30" y="93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31" y="92"/>
                      <a:pt x="34" y="92"/>
                      <a:pt x="37" y="94"/>
                    </a:cubicBezTo>
                    <a:cubicBezTo>
                      <a:pt x="40" y="95"/>
                      <a:pt x="41" y="98"/>
                      <a:pt x="41" y="99"/>
                    </a:cubicBezTo>
                    <a:cubicBezTo>
                      <a:pt x="44" y="96"/>
                      <a:pt x="48" y="93"/>
                      <a:pt x="51" y="92"/>
                    </a:cubicBezTo>
                    <a:cubicBezTo>
                      <a:pt x="53" y="91"/>
                      <a:pt x="55" y="91"/>
                      <a:pt x="56" y="92"/>
                    </a:cubicBezTo>
                    <a:cubicBezTo>
                      <a:pt x="70" y="94"/>
                      <a:pt x="86" y="91"/>
                      <a:pt x="93" y="88"/>
                    </a:cubicBezTo>
                    <a:cubicBezTo>
                      <a:pt x="110" y="80"/>
                      <a:pt x="110" y="72"/>
                      <a:pt x="120" y="78"/>
                    </a:cubicBezTo>
                    <a:cubicBezTo>
                      <a:pt x="138" y="87"/>
                      <a:pt x="154" y="90"/>
                      <a:pt x="165" y="90"/>
                    </a:cubicBezTo>
                    <a:cubicBezTo>
                      <a:pt x="163" y="89"/>
                      <a:pt x="162" y="84"/>
                      <a:pt x="164" y="78"/>
                    </a:cubicBezTo>
                    <a:cubicBezTo>
                      <a:pt x="165" y="74"/>
                      <a:pt x="168" y="70"/>
                      <a:pt x="171" y="70"/>
                    </a:cubicBezTo>
                    <a:cubicBezTo>
                      <a:pt x="167" y="70"/>
                      <a:pt x="164" y="69"/>
                      <a:pt x="161" y="69"/>
                    </a:cubicBezTo>
                    <a:cubicBezTo>
                      <a:pt x="161" y="69"/>
                      <a:pt x="161" y="68"/>
                      <a:pt x="161" y="67"/>
                    </a:cubicBezTo>
                    <a:cubicBezTo>
                      <a:pt x="167" y="62"/>
                      <a:pt x="172" y="55"/>
                      <a:pt x="172" y="55"/>
                    </a:cubicBezTo>
                    <a:cubicBezTo>
                      <a:pt x="172" y="55"/>
                      <a:pt x="172" y="55"/>
                      <a:pt x="172" y="55"/>
                    </a:cubicBezTo>
                    <a:cubicBezTo>
                      <a:pt x="171" y="56"/>
                      <a:pt x="168" y="56"/>
                      <a:pt x="166" y="55"/>
                    </a:cubicBezTo>
                    <a:cubicBezTo>
                      <a:pt x="163" y="54"/>
                      <a:pt x="162" y="51"/>
                      <a:pt x="163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2" y="51"/>
                      <a:pt x="155" y="59"/>
                      <a:pt x="148" y="62"/>
                    </a:cubicBezTo>
                    <a:cubicBezTo>
                      <a:pt x="146" y="63"/>
                      <a:pt x="145" y="62"/>
                      <a:pt x="144" y="61"/>
                    </a:cubicBezTo>
                    <a:cubicBezTo>
                      <a:pt x="136" y="55"/>
                      <a:pt x="133" y="44"/>
                      <a:pt x="136" y="30"/>
                    </a:cubicBezTo>
                  </a:path>
                </a:pathLst>
              </a:custGeom>
              <a:solidFill>
                <a:srgbClr val="E56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2833"/>
              <p:cNvSpPr>
                <a:spLocks/>
              </p:cNvSpPr>
              <p:nvPr/>
            </p:nvSpPr>
            <p:spPr bwMode="auto">
              <a:xfrm>
                <a:off x="2020" y="1837"/>
                <a:ext cx="430" cy="264"/>
              </a:xfrm>
              <a:custGeom>
                <a:avLst/>
                <a:gdLst>
                  <a:gd name="T0" fmla="*/ 4063 w 172"/>
                  <a:gd name="T1" fmla="*/ 1309 h 99"/>
                  <a:gd name="T2" fmla="*/ 3595 w 172"/>
                  <a:gd name="T3" fmla="*/ 2880 h 99"/>
                  <a:gd name="T4" fmla="*/ 1250 w 172"/>
                  <a:gd name="T5" fmla="*/ 0 h 99"/>
                  <a:gd name="T6" fmla="*/ 833 w 172"/>
                  <a:gd name="T7" fmla="*/ 56 h 99"/>
                  <a:gd name="T8" fmla="*/ 708 w 172"/>
                  <a:gd name="T9" fmla="*/ 56 h 99"/>
                  <a:gd name="T10" fmla="*/ 708 w 172"/>
                  <a:gd name="T11" fmla="*/ 1216 h 99"/>
                  <a:gd name="T12" fmla="*/ 438 w 172"/>
                  <a:gd name="T13" fmla="*/ 56 h 99"/>
                  <a:gd name="T14" fmla="*/ 395 w 172"/>
                  <a:gd name="T15" fmla="*/ 56 h 99"/>
                  <a:gd name="T16" fmla="*/ 283 w 172"/>
                  <a:gd name="T17" fmla="*/ 248 h 99"/>
                  <a:gd name="T18" fmla="*/ 0 w 172"/>
                  <a:gd name="T19" fmla="*/ 605 h 99"/>
                  <a:gd name="T20" fmla="*/ 125 w 172"/>
                  <a:gd name="T21" fmla="*/ 1003 h 99"/>
                  <a:gd name="T22" fmla="*/ 438 w 172"/>
                  <a:gd name="T23" fmla="*/ 2525 h 99"/>
                  <a:gd name="T24" fmla="*/ 520 w 172"/>
                  <a:gd name="T25" fmla="*/ 3093 h 99"/>
                  <a:gd name="T26" fmla="*/ 595 w 172"/>
                  <a:gd name="T27" fmla="*/ 3491 h 99"/>
                  <a:gd name="T28" fmla="*/ 438 w 172"/>
                  <a:gd name="T29" fmla="*/ 4040 h 99"/>
                  <a:gd name="T30" fmla="*/ 438 w 172"/>
                  <a:gd name="T31" fmla="*/ 4040 h 99"/>
                  <a:gd name="T32" fmla="*/ 438 w 172"/>
                  <a:gd name="T33" fmla="*/ 4003 h 99"/>
                  <a:gd name="T34" fmla="*/ 625 w 172"/>
                  <a:gd name="T35" fmla="*/ 4003 h 99"/>
                  <a:gd name="T36" fmla="*/ 750 w 172"/>
                  <a:gd name="T37" fmla="*/ 4189 h 99"/>
                  <a:gd name="T38" fmla="*/ 863 w 172"/>
                  <a:gd name="T39" fmla="*/ 3848 h 99"/>
                  <a:gd name="T40" fmla="*/ 938 w 172"/>
                  <a:gd name="T41" fmla="*/ 3789 h 99"/>
                  <a:gd name="T42" fmla="*/ 1488 w 172"/>
                  <a:gd name="T43" fmla="*/ 4301 h 99"/>
                  <a:gd name="T44" fmla="*/ 1458 w 172"/>
                  <a:gd name="T45" fmla="*/ 4403 h 99"/>
                  <a:gd name="T46" fmla="*/ 1175 w 172"/>
                  <a:gd name="T47" fmla="*/ 4701 h 99"/>
                  <a:gd name="T48" fmla="*/ 1175 w 172"/>
                  <a:gd name="T49" fmla="*/ 4701 h 99"/>
                  <a:gd name="T50" fmla="*/ 1458 w 172"/>
                  <a:gd name="T51" fmla="*/ 4757 h 99"/>
                  <a:gd name="T52" fmla="*/ 1613 w 172"/>
                  <a:gd name="T53" fmla="*/ 5005 h 99"/>
                  <a:gd name="T54" fmla="*/ 2000 w 172"/>
                  <a:gd name="T55" fmla="*/ 4643 h 99"/>
                  <a:gd name="T56" fmla="*/ 2188 w 172"/>
                  <a:gd name="T57" fmla="*/ 4643 h 99"/>
                  <a:gd name="T58" fmla="*/ 3645 w 172"/>
                  <a:gd name="T59" fmla="*/ 4459 h 99"/>
                  <a:gd name="T60" fmla="*/ 4688 w 172"/>
                  <a:gd name="T61" fmla="*/ 3947 h 99"/>
                  <a:gd name="T62" fmla="*/ 6458 w 172"/>
                  <a:gd name="T63" fmla="*/ 4552 h 99"/>
                  <a:gd name="T64" fmla="*/ 6408 w 172"/>
                  <a:gd name="T65" fmla="*/ 3947 h 99"/>
                  <a:gd name="T66" fmla="*/ 6688 w 172"/>
                  <a:gd name="T67" fmla="*/ 3549 h 99"/>
                  <a:gd name="T68" fmla="*/ 6300 w 172"/>
                  <a:gd name="T69" fmla="*/ 3491 h 99"/>
                  <a:gd name="T70" fmla="*/ 6300 w 172"/>
                  <a:gd name="T71" fmla="*/ 3392 h 99"/>
                  <a:gd name="T72" fmla="*/ 6720 w 172"/>
                  <a:gd name="T73" fmla="*/ 2787 h 99"/>
                  <a:gd name="T74" fmla="*/ 6720 w 172"/>
                  <a:gd name="T75" fmla="*/ 2787 h 99"/>
                  <a:gd name="T76" fmla="*/ 6488 w 172"/>
                  <a:gd name="T77" fmla="*/ 2787 h 99"/>
                  <a:gd name="T78" fmla="*/ 6375 w 172"/>
                  <a:gd name="T79" fmla="*/ 2525 h 99"/>
                  <a:gd name="T80" fmla="*/ 6375 w 172"/>
                  <a:gd name="T81" fmla="*/ 2525 h 99"/>
                  <a:gd name="T82" fmla="*/ 6375 w 172"/>
                  <a:gd name="T83" fmla="*/ 2525 h 99"/>
                  <a:gd name="T84" fmla="*/ 5783 w 172"/>
                  <a:gd name="T85" fmla="*/ 3128 h 99"/>
                  <a:gd name="T86" fmla="*/ 5625 w 172"/>
                  <a:gd name="T87" fmla="*/ 3093 h 99"/>
                  <a:gd name="T88" fmla="*/ 5313 w 172"/>
                  <a:gd name="T89" fmla="*/ 1515 h 9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72" h="99">
                    <a:moveTo>
                      <a:pt x="104" y="26"/>
                    </a:moveTo>
                    <a:cubicBezTo>
                      <a:pt x="104" y="26"/>
                      <a:pt x="105" y="46"/>
                      <a:pt x="92" y="57"/>
                    </a:cubicBezTo>
                    <a:cubicBezTo>
                      <a:pt x="73" y="70"/>
                      <a:pt x="21" y="73"/>
                      <a:pt x="32" y="0"/>
                    </a:cubicBezTo>
                    <a:cubicBezTo>
                      <a:pt x="28" y="0"/>
                      <a:pt x="24" y="1"/>
                      <a:pt x="21" y="1"/>
                    </a:cubicBezTo>
                    <a:cubicBezTo>
                      <a:pt x="20" y="1"/>
                      <a:pt x="19" y="1"/>
                      <a:pt x="18" y="1"/>
                    </a:cubicBezTo>
                    <a:cubicBezTo>
                      <a:pt x="17" y="12"/>
                      <a:pt x="18" y="24"/>
                      <a:pt x="18" y="24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9" y="2"/>
                      <a:pt x="8" y="4"/>
                      <a:pt x="7" y="5"/>
                    </a:cubicBezTo>
                    <a:cubicBezTo>
                      <a:pt x="5" y="8"/>
                      <a:pt x="2" y="10"/>
                      <a:pt x="0" y="12"/>
                    </a:cubicBezTo>
                    <a:cubicBezTo>
                      <a:pt x="1" y="15"/>
                      <a:pt x="2" y="17"/>
                      <a:pt x="3" y="20"/>
                    </a:cubicBezTo>
                    <a:cubicBezTo>
                      <a:pt x="6" y="24"/>
                      <a:pt x="10" y="44"/>
                      <a:pt x="11" y="50"/>
                    </a:cubicBezTo>
                    <a:cubicBezTo>
                      <a:pt x="12" y="54"/>
                      <a:pt x="12" y="57"/>
                      <a:pt x="13" y="61"/>
                    </a:cubicBezTo>
                    <a:cubicBezTo>
                      <a:pt x="14" y="62"/>
                      <a:pt x="15" y="68"/>
                      <a:pt x="15" y="69"/>
                    </a:cubicBezTo>
                    <a:cubicBezTo>
                      <a:pt x="13" y="75"/>
                      <a:pt x="11" y="80"/>
                      <a:pt x="11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1" y="80"/>
                      <a:pt x="11" y="80"/>
                      <a:pt x="11" y="79"/>
                    </a:cubicBezTo>
                    <a:cubicBezTo>
                      <a:pt x="12" y="78"/>
                      <a:pt x="14" y="78"/>
                      <a:pt x="16" y="79"/>
                    </a:cubicBezTo>
                    <a:cubicBezTo>
                      <a:pt x="18" y="80"/>
                      <a:pt x="19" y="82"/>
                      <a:pt x="19" y="83"/>
                    </a:cubicBezTo>
                    <a:cubicBezTo>
                      <a:pt x="19" y="82"/>
                      <a:pt x="21" y="79"/>
                      <a:pt x="22" y="76"/>
                    </a:cubicBezTo>
                    <a:cubicBezTo>
                      <a:pt x="22" y="75"/>
                      <a:pt x="23" y="74"/>
                      <a:pt x="24" y="75"/>
                    </a:cubicBezTo>
                    <a:cubicBezTo>
                      <a:pt x="28" y="79"/>
                      <a:pt x="33" y="82"/>
                      <a:pt x="38" y="85"/>
                    </a:cubicBezTo>
                    <a:cubicBezTo>
                      <a:pt x="39" y="86"/>
                      <a:pt x="38" y="86"/>
                      <a:pt x="37" y="87"/>
                    </a:cubicBezTo>
                    <a:cubicBezTo>
                      <a:pt x="35" y="88"/>
                      <a:pt x="32" y="91"/>
                      <a:pt x="30" y="93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31" y="92"/>
                      <a:pt x="34" y="92"/>
                      <a:pt x="37" y="94"/>
                    </a:cubicBezTo>
                    <a:cubicBezTo>
                      <a:pt x="40" y="95"/>
                      <a:pt x="41" y="98"/>
                      <a:pt x="41" y="99"/>
                    </a:cubicBezTo>
                    <a:cubicBezTo>
                      <a:pt x="44" y="96"/>
                      <a:pt x="48" y="93"/>
                      <a:pt x="51" y="92"/>
                    </a:cubicBezTo>
                    <a:cubicBezTo>
                      <a:pt x="53" y="91"/>
                      <a:pt x="55" y="91"/>
                      <a:pt x="56" y="92"/>
                    </a:cubicBezTo>
                    <a:cubicBezTo>
                      <a:pt x="70" y="94"/>
                      <a:pt x="86" y="91"/>
                      <a:pt x="93" y="88"/>
                    </a:cubicBezTo>
                    <a:cubicBezTo>
                      <a:pt x="110" y="80"/>
                      <a:pt x="110" y="72"/>
                      <a:pt x="120" y="78"/>
                    </a:cubicBezTo>
                    <a:cubicBezTo>
                      <a:pt x="138" y="87"/>
                      <a:pt x="154" y="90"/>
                      <a:pt x="165" y="90"/>
                    </a:cubicBezTo>
                    <a:cubicBezTo>
                      <a:pt x="163" y="89"/>
                      <a:pt x="162" y="84"/>
                      <a:pt x="164" y="78"/>
                    </a:cubicBezTo>
                    <a:cubicBezTo>
                      <a:pt x="165" y="74"/>
                      <a:pt x="168" y="70"/>
                      <a:pt x="171" y="70"/>
                    </a:cubicBezTo>
                    <a:cubicBezTo>
                      <a:pt x="167" y="70"/>
                      <a:pt x="164" y="69"/>
                      <a:pt x="161" y="69"/>
                    </a:cubicBezTo>
                    <a:cubicBezTo>
                      <a:pt x="161" y="69"/>
                      <a:pt x="161" y="68"/>
                      <a:pt x="161" y="67"/>
                    </a:cubicBezTo>
                    <a:cubicBezTo>
                      <a:pt x="167" y="62"/>
                      <a:pt x="172" y="55"/>
                      <a:pt x="172" y="55"/>
                    </a:cubicBezTo>
                    <a:cubicBezTo>
                      <a:pt x="172" y="55"/>
                      <a:pt x="172" y="55"/>
                      <a:pt x="172" y="55"/>
                    </a:cubicBezTo>
                    <a:cubicBezTo>
                      <a:pt x="171" y="56"/>
                      <a:pt x="168" y="56"/>
                      <a:pt x="166" y="55"/>
                    </a:cubicBezTo>
                    <a:cubicBezTo>
                      <a:pt x="163" y="54"/>
                      <a:pt x="162" y="51"/>
                      <a:pt x="163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2" y="51"/>
                      <a:pt x="155" y="59"/>
                      <a:pt x="148" y="62"/>
                    </a:cubicBezTo>
                    <a:cubicBezTo>
                      <a:pt x="146" y="63"/>
                      <a:pt x="145" y="62"/>
                      <a:pt x="144" y="61"/>
                    </a:cubicBezTo>
                    <a:cubicBezTo>
                      <a:pt x="136" y="55"/>
                      <a:pt x="133" y="44"/>
                      <a:pt x="136" y="30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2834"/>
              <p:cNvSpPr>
                <a:spLocks/>
              </p:cNvSpPr>
              <p:nvPr/>
            </p:nvSpPr>
            <p:spPr bwMode="auto">
              <a:xfrm>
                <a:off x="2105" y="2093"/>
                <a:ext cx="5" cy="3"/>
              </a:xfrm>
              <a:custGeom>
                <a:avLst/>
                <a:gdLst>
                  <a:gd name="T0" fmla="*/ 50 w 2"/>
                  <a:gd name="T1" fmla="*/ 81 h 1"/>
                  <a:gd name="T2" fmla="*/ 0 w 2"/>
                  <a:gd name="T3" fmla="*/ 0 h 1"/>
                  <a:gd name="T4" fmla="*/ 83 w 2"/>
                  <a:gd name="T5" fmla="*/ 0 h 1"/>
                  <a:gd name="T6" fmla="*/ 83 w 2"/>
                  <a:gd name="T7" fmla="*/ 81 h 1"/>
                  <a:gd name="T8" fmla="*/ 50 w 2"/>
                  <a:gd name="T9" fmla="*/ 81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E56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2835"/>
              <p:cNvSpPr>
                <a:spLocks/>
              </p:cNvSpPr>
              <p:nvPr/>
            </p:nvSpPr>
            <p:spPr bwMode="auto">
              <a:xfrm>
                <a:off x="1955" y="1808"/>
                <a:ext cx="232" cy="80"/>
              </a:xfrm>
              <a:custGeom>
                <a:avLst/>
                <a:gdLst>
                  <a:gd name="T0" fmla="*/ 3602 w 93"/>
                  <a:gd name="T1" fmla="*/ 0 h 30"/>
                  <a:gd name="T2" fmla="*/ 1816 w 93"/>
                  <a:gd name="T3" fmla="*/ 605 h 30"/>
                  <a:gd name="T4" fmla="*/ 1474 w 93"/>
                  <a:gd name="T5" fmla="*/ 547 h 30"/>
                  <a:gd name="T6" fmla="*/ 1399 w 93"/>
                  <a:gd name="T7" fmla="*/ 605 h 30"/>
                  <a:gd name="T8" fmla="*/ 1275 w 93"/>
                  <a:gd name="T9" fmla="*/ 819 h 30"/>
                  <a:gd name="T10" fmla="*/ 933 w 93"/>
                  <a:gd name="T11" fmla="*/ 1216 h 30"/>
                  <a:gd name="T12" fmla="*/ 262 w 93"/>
                  <a:gd name="T13" fmla="*/ 1459 h 30"/>
                  <a:gd name="T14" fmla="*/ 0 w 93"/>
                  <a:gd name="T15" fmla="*/ 1459 h 3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3" h="30">
                    <a:moveTo>
                      <a:pt x="93" y="0"/>
                    </a:moveTo>
                    <a:cubicBezTo>
                      <a:pt x="82" y="7"/>
                      <a:pt x="60" y="11"/>
                      <a:pt x="47" y="12"/>
                    </a:cubicBezTo>
                    <a:cubicBezTo>
                      <a:pt x="45" y="12"/>
                      <a:pt x="40" y="11"/>
                      <a:pt x="38" y="11"/>
                    </a:cubicBezTo>
                    <a:cubicBezTo>
                      <a:pt x="37" y="12"/>
                      <a:pt x="37" y="11"/>
                      <a:pt x="36" y="12"/>
                    </a:cubicBezTo>
                    <a:cubicBezTo>
                      <a:pt x="35" y="13"/>
                      <a:pt x="34" y="15"/>
                      <a:pt x="33" y="16"/>
                    </a:cubicBezTo>
                    <a:cubicBezTo>
                      <a:pt x="31" y="19"/>
                      <a:pt x="27" y="22"/>
                      <a:pt x="24" y="24"/>
                    </a:cubicBezTo>
                    <a:cubicBezTo>
                      <a:pt x="19" y="27"/>
                      <a:pt x="13" y="29"/>
                      <a:pt x="7" y="29"/>
                    </a:cubicBezTo>
                    <a:cubicBezTo>
                      <a:pt x="3" y="30"/>
                      <a:pt x="0" y="29"/>
                      <a:pt x="0" y="29"/>
                    </a:cubicBezTo>
                  </a:path>
                </a:pathLst>
              </a:custGeom>
              <a:noFill/>
              <a:ln w="12700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2836"/>
              <p:cNvSpPr>
                <a:spLocks/>
              </p:cNvSpPr>
              <p:nvPr/>
            </p:nvSpPr>
            <p:spPr bwMode="auto">
              <a:xfrm>
                <a:off x="2092" y="2083"/>
                <a:ext cx="33" cy="24"/>
              </a:xfrm>
              <a:custGeom>
                <a:avLst/>
                <a:gdLst>
                  <a:gd name="T0" fmla="*/ 490 w 13"/>
                  <a:gd name="T1" fmla="*/ 363 h 9"/>
                  <a:gd name="T2" fmla="*/ 213 w 13"/>
                  <a:gd name="T3" fmla="*/ 363 h 9"/>
                  <a:gd name="T4" fmla="*/ 51 w 13"/>
                  <a:gd name="T5" fmla="*/ 93 h 9"/>
                  <a:gd name="T6" fmla="*/ 327 w 13"/>
                  <a:gd name="T7" fmla="*/ 93 h 9"/>
                  <a:gd name="T8" fmla="*/ 490 w 13"/>
                  <a:gd name="T9" fmla="*/ 363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9">
                    <a:moveTo>
                      <a:pt x="12" y="7"/>
                    </a:moveTo>
                    <a:cubicBezTo>
                      <a:pt x="11" y="9"/>
                      <a:pt x="8" y="9"/>
                      <a:pt x="5" y="7"/>
                    </a:cubicBezTo>
                    <a:cubicBezTo>
                      <a:pt x="2" y="6"/>
                      <a:pt x="0" y="3"/>
                      <a:pt x="1" y="2"/>
                    </a:cubicBezTo>
                    <a:cubicBezTo>
                      <a:pt x="2" y="0"/>
                      <a:pt x="5" y="0"/>
                      <a:pt x="8" y="2"/>
                    </a:cubicBezTo>
                    <a:cubicBezTo>
                      <a:pt x="11" y="3"/>
                      <a:pt x="13" y="6"/>
                      <a:pt x="12" y="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2837"/>
              <p:cNvSpPr>
                <a:spLocks/>
              </p:cNvSpPr>
              <p:nvPr/>
            </p:nvSpPr>
            <p:spPr bwMode="auto">
              <a:xfrm>
                <a:off x="2047" y="2045"/>
                <a:ext cx="23" cy="16"/>
              </a:xfrm>
              <a:custGeom>
                <a:avLst/>
                <a:gdLst>
                  <a:gd name="T0" fmla="*/ 332 w 9"/>
                  <a:gd name="T1" fmla="*/ 248 h 6"/>
                  <a:gd name="T2" fmla="*/ 130 w 9"/>
                  <a:gd name="T3" fmla="*/ 248 h 6"/>
                  <a:gd name="T4" fmla="*/ 0 w 9"/>
                  <a:gd name="T5" fmla="*/ 56 h 6"/>
                  <a:gd name="T6" fmla="*/ 215 w 9"/>
                  <a:gd name="T7" fmla="*/ 56 h 6"/>
                  <a:gd name="T8" fmla="*/ 332 w 9"/>
                  <a:gd name="T9" fmla="*/ 248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8" y="5"/>
                    </a:moveTo>
                    <a:cubicBezTo>
                      <a:pt x="8" y="6"/>
                      <a:pt x="5" y="6"/>
                      <a:pt x="3" y="5"/>
                    </a:cubicBezTo>
                    <a:cubicBezTo>
                      <a:pt x="1" y="4"/>
                      <a:pt x="0" y="3"/>
                      <a:pt x="0" y="1"/>
                    </a:cubicBezTo>
                    <a:cubicBezTo>
                      <a:pt x="1" y="0"/>
                      <a:pt x="3" y="0"/>
                      <a:pt x="5" y="1"/>
                    </a:cubicBezTo>
                    <a:cubicBezTo>
                      <a:pt x="7" y="2"/>
                      <a:pt x="9" y="4"/>
                      <a:pt x="8" y="5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2838"/>
              <p:cNvSpPr>
                <a:spLocks/>
              </p:cNvSpPr>
              <p:nvPr/>
            </p:nvSpPr>
            <p:spPr bwMode="auto">
              <a:xfrm>
                <a:off x="2020" y="1837"/>
                <a:ext cx="430" cy="264"/>
              </a:xfrm>
              <a:custGeom>
                <a:avLst/>
                <a:gdLst>
                  <a:gd name="T0" fmla="*/ 4063 w 172"/>
                  <a:gd name="T1" fmla="*/ 1309 h 99"/>
                  <a:gd name="T2" fmla="*/ 3595 w 172"/>
                  <a:gd name="T3" fmla="*/ 2880 h 99"/>
                  <a:gd name="T4" fmla="*/ 1250 w 172"/>
                  <a:gd name="T5" fmla="*/ 0 h 99"/>
                  <a:gd name="T6" fmla="*/ 833 w 172"/>
                  <a:gd name="T7" fmla="*/ 56 h 99"/>
                  <a:gd name="T8" fmla="*/ 708 w 172"/>
                  <a:gd name="T9" fmla="*/ 56 h 99"/>
                  <a:gd name="T10" fmla="*/ 708 w 172"/>
                  <a:gd name="T11" fmla="*/ 1216 h 99"/>
                  <a:gd name="T12" fmla="*/ 438 w 172"/>
                  <a:gd name="T13" fmla="*/ 56 h 99"/>
                  <a:gd name="T14" fmla="*/ 395 w 172"/>
                  <a:gd name="T15" fmla="*/ 56 h 99"/>
                  <a:gd name="T16" fmla="*/ 283 w 172"/>
                  <a:gd name="T17" fmla="*/ 248 h 99"/>
                  <a:gd name="T18" fmla="*/ 0 w 172"/>
                  <a:gd name="T19" fmla="*/ 605 h 99"/>
                  <a:gd name="T20" fmla="*/ 125 w 172"/>
                  <a:gd name="T21" fmla="*/ 1003 h 99"/>
                  <a:gd name="T22" fmla="*/ 438 w 172"/>
                  <a:gd name="T23" fmla="*/ 2525 h 99"/>
                  <a:gd name="T24" fmla="*/ 520 w 172"/>
                  <a:gd name="T25" fmla="*/ 3093 h 99"/>
                  <a:gd name="T26" fmla="*/ 595 w 172"/>
                  <a:gd name="T27" fmla="*/ 3491 h 99"/>
                  <a:gd name="T28" fmla="*/ 438 w 172"/>
                  <a:gd name="T29" fmla="*/ 4040 h 99"/>
                  <a:gd name="T30" fmla="*/ 438 w 172"/>
                  <a:gd name="T31" fmla="*/ 4040 h 99"/>
                  <a:gd name="T32" fmla="*/ 438 w 172"/>
                  <a:gd name="T33" fmla="*/ 4003 h 99"/>
                  <a:gd name="T34" fmla="*/ 625 w 172"/>
                  <a:gd name="T35" fmla="*/ 4003 h 99"/>
                  <a:gd name="T36" fmla="*/ 750 w 172"/>
                  <a:gd name="T37" fmla="*/ 4189 h 99"/>
                  <a:gd name="T38" fmla="*/ 863 w 172"/>
                  <a:gd name="T39" fmla="*/ 3848 h 99"/>
                  <a:gd name="T40" fmla="*/ 938 w 172"/>
                  <a:gd name="T41" fmla="*/ 3789 h 99"/>
                  <a:gd name="T42" fmla="*/ 1488 w 172"/>
                  <a:gd name="T43" fmla="*/ 4301 h 99"/>
                  <a:gd name="T44" fmla="*/ 1458 w 172"/>
                  <a:gd name="T45" fmla="*/ 4403 h 99"/>
                  <a:gd name="T46" fmla="*/ 1175 w 172"/>
                  <a:gd name="T47" fmla="*/ 4701 h 99"/>
                  <a:gd name="T48" fmla="*/ 1175 w 172"/>
                  <a:gd name="T49" fmla="*/ 4701 h 99"/>
                  <a:gd name="T50" fmla="*/ 1458 w 172"/>
                  <a:gd name="T51" fmla="*/ 4757 h 99"/>
                  <a:gd name="T52" fmla="*/ 1613 w 172"/>
                  <a:gd name="T53" fmla="*/ 5005 h 99"/>
                  <a:gd name="T54" fmla="*/ 2000 w 172"/>
                  <a:gd name="T55" fmla="*/ 4643 h 99"/>
                  <a:gd name="T56" fmla="*/ 2188 w 172"/>
                  <a:gd name="T57" fmla="*/ 4643 h 99"/>
                  <a:gd name="T58" fmla="*/ 3645 w 172"/>
                  <a:gd name="T59" fmla="*/ 4459 h 99"/>
                  <a:gd name="T60" fmla="*/ 4688 w 172"/>
                  <a:gd name="T61" fmla="*/ 3947 h 99"/>
                  <a:gd name="T62" fmla="*/ 6458 w 172"/>
                  <a:gd name="T63" fmla="*/ 4552 h 99"/>
                  <a:gd name="T64" fmla="*/ 6408 w 172"/>
                  <a:gd name="T65" fmla="*/ 3947 h 99"/>
                  <a:gd name="T66" fmla="*/ 6688 w 172"/>
                  <a:gd name="T67" fmla="*/ 3549 h 99"/>
                  <a:gd name="T68" fmla="*/ 6300 w 172"/>
                  <a:gd name="T69" fmla="*/ 3491 h 99"/>
                  <a:gd name="T70" fmla="*/ 6300 w 172"/>
                  <a:gd name="T71" fmla="*/ 3392 h 99"/>
                  <a:gd name="T72" fmla="*/ 6720 w 172"/>
                  <a:gd name="T73" fmla="*/ 2787 h 99"/>
                  <a:gd name="T74" fmla="*/ 6720 w 172"/>
                  <a:gd name="T75" fmla="*/ 2787 h 99"/>
                  <a:gd name="T76" fmla="*/ 6488 w 172"/>
                  <a:gd name="T77" fmla="*/ 2787 h 99"/>
                  <a:gd name="T78" fmla="*/ 6375 w 172"/>
                  <a:gd name="T79" fmla="*/ 2525 h 99"/>
                  <a:gd name="T80" fmla="*/ 6375 w 172"/>
                  <a:gd name="T81" fmla="*/ 2525 h 99"/>
                  <a:gd name="T82" fmla="*/ 6375 w 172"/>
                  <a:gd name="T83" fmla="*/ 2525 h 99"/>
                  <a:gd name="T84" fmla="*/ 5783 w 172"/>
                  <a:gd name="T85" fmla="*/ 3128 h 99"/>
                  <a:gd name="T86" fmla="*/ 5625 w 172"/>
                  <a:gd name="T87" fmla="*/ 3093 h 99"/>
                  <a:gd name="T88" fmla="*/ 5313 w 172"/>
                  <a:gd name="T89" fmla="*/ 1515 h 9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72" h="99">
                    <a:moveTo>
                      <a:pt x="104" y="26"/>
                    </a:moveTo>
                    <a:cubicBezTo>
                      <a:pt x="104" y="26"/>
                      <a:pt x="105" y="46"/>
                      <a:pt x="92" y="57"/>
                    </a:cubicBezTo>
                    <a:cubicBezTo>
                      <a:pt x="73" y="70"/>
                      <a:pt x="21" y="73"/>
                      <a:pt x="32" y="0"/>
                    </a:cubicBezTo>
                    <a:cubicBezTo>
                      <a:pt x="28" y="0"/>
                      <a:pt x="24" y="1"/>
                      <a:pt x="21" y="1"/>
                    </a:cubicBezTo>
                    <a:cubicBezTo>
                      <a:pt x="20" y="1"/>
                      <a:pt x="19" y="1"/>
                      <a:pt x="18" y="1"/>
                    </a:cubicBezTo>
                    <a:cubicBezTo>
                      <a:pt x="17" y="12"/>
                      <a:pt x="18" y="24"/>
                      <a:pt x="18" y="24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9" y="2"/>
                      <a:pt x="8" y="4"/>
                      <a:pt x="7" y="5"/>
                    </a:cubicBezTo>
                    <a:cubicBezTo>
                      <a:pt x="5" y="8"/>
                      <a:pt x="2" y="10"/>
                      <a:pt x="0" y="12"/>
                    </a:cubicBezTo>
                    <a:cubicBezTo>
                      <a:pt x="1" y="15"/>
                      <a:pt x="2" y="17"/>
                      <a:pt x="3" y="20"/>
                    </a:cubicBezTo>
                    <a:cubicBezTo>
                      <a:pt x="6" y="24"/>
                      <a:pt x="10" y="44"/>
                      <a:pt x="11" y="50"/>
                    </a:cubicBezTo>
                    <a:cubicBezTo>
                      <a:pt x="12" y="54"/>
                      <a:pt x="12" y="57"/>
                      <a:pt x="13" y="61"/>
                    </a:cubicBezTo>
                    <a:cubicBezTo>
                      <a:pt x="14" y="62"/>
                      <a:pt x="15" y="68"/>
                      <a:pt x="15" y="69"/>
                    </a:cubicBezTo>
                    <a:cubicBezTo>
                      <a:pt x="13" y="75"/>
                      <a:pt x="11" y="80"/>
                      <a:pt x="11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1" y="80"/>
                      <a:pt x="11" y="80"/>
                      <a:pt x="11" y="79"/>
                    </a:cubicBezTo>
                    <a:cubicBezTo>
                      <a:pt x="12" y="78"/>
                      <a:pt x="14" y="78"/>
                      <a:pt x="16" y="79"/>
                    </a:cubicBezTo>
                    <a:cubicBezTo>
                      <a:pt x="18" y="80"/>
                      <a:pt x="19" y="82"/>
                      <a:pt x="19" y="83"/>
                    </a:cubicBezTo>
                    <a:cubicBezTo>
                      <a:pt x="19" y="82"/>
                      <a:pt x="21" y="79"/>
                      <a:pt x="22" y="76"/>
                    </a:cubicBezTo>
                    <a:cubicBezTo>
                      <a:pt x="22" y="75"/>
                      <a:pt x="23" y="74"/>
                      <a:pt x="24" y="75"/>
                    </a:cubicBezTo>
                    <a:cubicBezTo>
                      <a:pt x="28" y="79"/>
                      <a:pt x="33" y="82"/>
                      <a:pt x="38" y="85"/>
                    </a:cubicBezTo>
                    <a:cubicBezTo>
                      <a:pt x="39" y="86"/>
                      <a:pt x="38" y="86"/>
                      <a:pt x="37" y="87"/>
                    </a:cubicBezTo>
                    <a:cubicBezTo>
                      <a:pt x="35" y="88"/>
                      <a:pt x="32" y="91"/>
                      <a:pt x="30" y="93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31" y="92"/>
                      <a:pt x="34" y="92"/>
                      <a:pt x="37" y="94"/>
                    </a:cubicBezTo>
                    <a:cubicBezTo>
                      <a:pt x="40" y="95"/>
                      <a:pt x="41" y="98"/>
                      <a:pt x="41" y="99"/>
                    </a:cubicBezTo>
                    <a:cubicBezTo>
                      <a:pt x="44" y="96"/>
                      <a:pt x="48" y="93"/>
                      <a:pt x="51" y="92"/>
                    </a:cubicBezTo>
                    <a:cubicBezTo>
                      <a:pt x="53" y="91"/>
                      <a:pt x="55" y="91"/>
                      <a:pt x="56" y="92"/>
                    </a:cubicBezTo>
                    <a:cubicBezTo>
                      <a:pt x="70" y="94"/>
                      <a:pt x="86" y="91"/>
                      <a:pt x="93" y="88"/>
                    </a:cubicBezTo>
                    <a:cubicBezTo>
                      <a:pt x="110" y="80"/>
                      <a:pt x="110" y="72"/>
                      <a:pt x="120" y="78"/>
                    </a:cubicBezTo>
                    <a:cubicBezTo>
                      <a:pt x="138" y="87"/>
                      <a:pt x="154" y="90"/>
                      <a:pt x="165" y="90"/>
                    </a:cubicBezTo>
                    <a:cubicBezTo>
                      <a:pt x="163" y="89"/>
                      <a:pt x="162" y="84"/>
                      <a:pt x="164" y="78"/>
                    </a:cubicBezTo>
                    <a:cubicBezTo>
                      <a:pt x="165" y="74"/>
                      <a:pt x="168" y="70"/>
                      <a:pt x="171" y="70"/>
                    </a:cubicBezTo>
                    <a:cubicBezTo>
                      <a:pt x="167" y="70"/>
                      <a:pt x="164" y="69"/>
                      <a:pt x="161" y="69"/>
                    </a:cubicBezTo>
                    <a:cubicBezTo>
                      <a:pt x="161" y="69"/>
                      <a:pt x="161" y="68"/>
                      <a:pt x="161" y="67"/>
                    </a:cubicBezTo>
                    <a:cubicBezTo>
                      <a:pt x="167" y="62"/>
                      <a:pt x="172" y="55"/>
                      <a:pt x="172" y="55"/>
                    </a:cubicBezTo>
                    <a:cubicBezTo>
                      <a:pt x="172" y="55"/>
                      <a:pt x="172" y="55"/>
                      <a:pt x="172" y="55"/>
                    </a:cubicBezTo>
                    <a:cubicBezTo>
                      <a:pt x="171" y="56"/>
                      <a:pt x="168" y="56"/>
                      <a:pt x="166" y="55"/>
                    </a:cubicBezTo>
                    <a:cubicBezTo>
                      <a:pt x="163" y="54"/>
                      <a:pt x="162" y="51"/>
                      <a:pt x="163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2" y="51"/>
                      <a:pt x="155" y="59"/>
                      <a:pt x="148" y="62"/>
                    </a:cubicBezTo>
                    <a:cubicBezTo>
                      <a:pt x="146" y="63"/>
                      <a:pt x="145" y="62"/>
                      <a:pt x="144" y="61"/>
                    </a:cubicBezTo>
                    <a:cubicBezTo>
                      <a:pt x="136" y="55"/>
                      <a:pt x="133" y="44"/>
                      <a:pt x="136" y="30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2839"/>
              <p:cNvSpPr>
                <a:spLocks/>
              </p:cNvSpPr>
              <p:nvPr/>
            </p:nvSpPr>
            <p:spPr bwMode="auto">
              <a:xfrm>
                <a:off x="2055" y="2053"/>
                <a:ext cx="5" cy="3"/>
              </a:xfrm>
              <a:custGeom>
                <a:avLst/>
                <a:gdLst>
                  <a:gd name="T0" fmla="*/ 50 w 2"/>
                  <a:gd name="T1" fmla="*/ 0 h 1"/>
                  <a:gd name="T2" fmla="*/ 0 w 2"/>
                  <a:gd name="T3" fmla="*/ 0 h 1"/>
                  <a:gd name="T4" fmla="*/ 50 w 2"/>
                  <a:gd name="T5" fmla="*/ 0 h 1"/>
                  <a:gd name="T6" fmla="*/ 83 w 2"/>
                  <a:gd name="T7" fmla="*/ 81 h 1"/>
                  <a:gd name="T8" fmla="*/ 50 w 2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BB0719"/>
              </a:solidFill>
              <a:ln w="4763" cap="rnd">
                <a:solidFill>
                  <a:srgbClr val="BB071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2840"/>
              <p:cNvSpPr>
                <a:spLocks/>
              </p:cNvSpPr>
              <p:nvPr/>
            </p:nvSpPr>
            <p:spPr bwMode="auto">
              <a:xfrm>
                <a:off x="2105" y="2093"/>
                <a:ext cx="5" cy="3"/>
              </a:xfrm>
              <a:custGeom>
                <a:avLst/>
                <a:gdLst>
                  <a:gd name="T0" fmla="*/ 50 w 2"/>
                  <a:gd name="T1" fmla="*/ 81 h 1"/>
                  <a:gd name="T2" fmla="*/ 0 w 2"/>
                  <a:gd name="T3" fmla="*/ 0 h 1"/>
                  <a:gd name="T4" fmla="*/ 83 w 2"/>
                  <a:gd name="T5" fmla="*/ 0 h 1"/>
                  <a:gd name="T6" fmla="*/ 83 w 2"/>
                  <a:gd name="T7" fmla="*/ 81 h 1"/>
                  <a:gd name="T8" fmla="*/ 50 w 2"/>
                  <a:gd name="T9" fmla="*/ 81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BB0719"/>
              </a:solidFill>
              <a:ln w="7938" cap="rnd">
                <a:solidFill>
                  <a:srgbClr val="BB071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2841"/>
              <p:cNvSpPr>
                <a:spLocks/>
              </p:cNvSpPr>
              <p:nvPr/>
            </p:nvSpPr>
            <p:spPr bwMode="auto">
              <a:xfrm>
                <a:off x="2090" y="1939"/>
                <a:ext cx="190" cy="90"/>
              </a:xfrm>
              <a:custGeom>
                <a:avLst/>
                <a:gdLst>
                  <a:gd name="T0" fmla="*/ 0 w 76"/>
                  <a:gd name="T1" fmla="*/ 0 h 34"/>
                  <a:gd name="T2" fmla="*/ 1563 w 76"/>
                  <a:gd name="T3" fmla="*/ 1429 h 34"/>
                  <a:gd name="T4" fmla="*/ 2970 w 76"/>
                  <a:gd name="T5" fmla="*/ 392 h 34"/>
                  <a:gd name="T6" fmla="*/ 1533 w 76"/>
                  <a:gd name="T7" fmla="*/ 1668 h 34"/>
                  <a:gd name="T8" fmla="*/ 0 w 76"/>
                  <a:gd name="T9" fmla="*/ 0 h 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6" h="34">
                    <a:moveTo>
                      <a:pt x="0" y="0"/>
                    </a:moveTo>
                    <a:cubicBezTo>
                      <a:pt x="4" y="16"/>
                      <a:pt x="22" y="31"/>
                      <a:pt x="40" y="29"/>
                    </a:cubicBezTo>
                    <a:cubicBezTo>
                      <a:pt x="58" y="28"/>
                      <a:pt x="67" y="26"/>
                      <a:pt x="76" y="8"/>
                    </a:cubicBezTo>
                    <a:cubicBezTo>
                      <a:pt x="70" y="26"/>
                      <a:pt x="58" y="34"/>
                      <a:pt x="39" y="34"/>
                    </a:cubicBezTo>
                    <a:cubicBezTo>
                      <a:pt x="20" y="33"/>
                      <a:pt x="5" y="2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2842"/>
              <p:cNvSpPr>
                <a:spLocks/>
              </p:cNvSpPr>
              <p:nvPr/>
            </p:nvSpPr>
            <p:spPr bwMode="auto">
              <a:xfrm>
                <a:off x="2022" y="1851"/>
                <a:ext cx="33" cy="40"/>
              </a:xfrm>
              <a:custGeom>
                <a:avLst/>
                <a:gdLst>
                  <a:gd name="T0" fmla="*/ 0 w 13"/>
                  <a:gd name="T1" fmla="*/ 456 h 15"/>
                  <a:gd name="T2" fmla="*/ 373 w 13"/>
                  <a:gd name="T3" fmla="*/ 0 h 15"/>
                  <a:gd name="T4" fmla="*/ 541 w 13"/>
                  <a:gd name="T5" fmla="*/ 760 h 15"/>
                  <a:gd name="T6" fmla="*/ 129 w 13"/>
                  <a:gd name="T7" fmla="*/ 547 h 1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3" h="15">
                    <a:moveTo>
                      <a:pt x="0" y="9"/>
                    </a:moveTo>
                    <a:cubicBezTo>
                      <a:pt x="4" y="7"/>
                      <a:pt x="6" y="3"/>
                      <a:pt x="9" y="0"/>
                    </a:cubicBezTo>
                    <a:cubicBezTo>
                      <a:pt x="10" y="5"/>
                      <a:pt x="12" y="10"/>
                      <a:pt x="13" y="15"/>
                    </a:cubicBezTo>
                    <a:cubicBezTo>
                      <a:pt x="11" y="11"/>
                      <a:pt x="6" y="7"/>
                      <a:pt x="3" y="11"/>
                    </a:cubicBezTo>
                  </a:path>
                </a:pathLst>
              </a:custGeom>
              <a:solidFill>
                <a:srgbClr val="BB07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2843"/>
              <p:cNvSpPr>
                <a:spLocks/>
              </p:cNvSpPr>
              <p:nvPr/>
            </p:nvSpPr>
            <p:spPr bwMode="auto">
              <a:xfrm>
                <a:off x="2070" y="1843"/>
                <a:ext cx="22" cy="42"/>
              </a:xfrm>
              <a:custGeom>
                <a:avLst/>
                <a:gdLst>
                  <a:gd name="T0" fmla="*/ 71 w 9"/>
                  <a:gd name="T1" fmla="*/ 0 h 16"/>
                  <a:gd name="T2" fmla="*/ 323 w 9"/>
                  <a:gd name="T3" fmla="*/ 55 h 16"/>
                  <a:gd name="T4" fmla="*/ 252 w 9"/>
                  <a:gd name="T5" fmla="*/ 759 h 16"/>
                  <a:gd name="T6" fmla="*/ 0 w 9"/>
                  <a:gd name="T7" fmla="*/ 89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16">
                    <a:moveTo>
                      <a:pt x="2" y="0"/>
                    </a:moveTo>
                    <a:cubicBezTo>
                      <a:pt x="5" y="2"/>
                      <a:pt x="5" y="0"/>
                      <a:pt x="9" y="1"/>
                    </a:cubicBezTo>
                    <a:cubicBezTo>
                      <a:pt x="3" y="3"/>
                      <a:pt x="7" y="11"/>
                      <a:pt x="7" y="16"/>
                    </a:cubicBezTo>
                    <a:cubicBezTo>
                      <a:pt x="5" y="11"/>
                      <a:pt x="4" y="5"/>
                      <a:pt x="0" y="2"/>
                    </a:cubicBezTo>
                  </a:path>
                </a:pathLst>
              </a:custGeom>
              <a:solidFill>
                <a:srgbClr val="BB07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2844"/>
              <p:cNvSpPr>
                <a:spLocks/>
              </p:cNvSpPr>
              <p:nvPr/>
            </p:nvSpPr>
            <p:spPr bwMode="auto">
              <a:xfrm>
                <a:off x="2275" y="1912"/>
                <a:ext cx="22" cy="32"/>
              </a:xfrm>
              <a:custGeom>
                <a:avLst/>
                <a:gdLst>
                  <a:gd name="T0" fmla="*/ 144 w 9"/>
                  <a:gd name="T1" fmla="*/ 0 h 12"/>
                  <a:gd name="T2" fmla="*/ 0 w 9"/>
                  <a:gd name="T3" fmla="*/ 205 h 12"/>
                  <a:gd name="T4" fmla="*/ 0 w 9"/>
                  <a:gd name="T5" fmla="*/ 456 h 1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" h="12">
                    <a:moveTo>
                      <a:pt x="4" y="0"/>
                    </a:moveTo>
                    <a:cubicBezTo>
                      <a:pt x="1" y="1"/>
                      <a:pt x="0" y="1"/>
                      <a:pt x="0" y="4"/>
                    </a:cubicBezTo>
                    <a:cubicBezTo>
                      <a:pt x="9" y="3"/>
                      <a:pt x="5" y="12"/>
                      <a:pt x="0" y="9"/>
                    </a:cubicBezTo>
                  </a:path>
                </a:pathLst>
              </a:custGeom>
              <a:noFill/>
              <a:ln w="7938" cap="rnd">
                <a:solidFill>
                  <a:srgbClr val="E5694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2845"/>
              <p:cNvSpPr>
                <a:spLocks/>
              </p:cNvSpPr>
              <p:nvPr/>
            </p:nvSpPr>
            <p:spPr bwMode="auto">
              <a:xfrm>
                <a:off x="2345" y="1917"/>
                <a:ext cx="17" cy="22"/>
              </a:xfrm>
              <a:custGeom>
                <a:avLst/>
                <a:gdLst>
                  <a:gd name="T0" fmla="*/ 243 w 7"/>
                  <a:gd name="T1" fmla="*/ 0 h 8"/>
                  <a:gd name="T2" fmla="*/ 70 w 7"/>
                  <a:gd name="T3" fmla="*/ 129 h 8"/>
                  <a:gd name="T4" fmla="*/ 243 w 7"/>
                  <a:gd name="T5" fmla="*/ 228 h 8"/>
                  <a:gd name="T6" fmla="*/ 0 w 7"/>
                  <a:gd name="T7" fmla="*/ 462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" h="8">
                    <a:moveTo>
                      <a:pt x="7" y="0"/>
                    </a:moveTo>
                    <a:cubicBezTo>
                      <a:pt x="5" y="0"/>
                      <a:pt x="4" y="0"/>
                      <a:pt x="2" y="2"/>
                    </a:cubicBezTo>
                    <a:cubicBezTo>
                      <a:pt x="3" y="2"/>
                      <a:pt x="5" y="3"/>
                      <a:pt x="7" y="4"/>
                    </a:cubicBezTo>
                    <a:cubicBezTo>
                      <a:pt x="6" y="7"/>
                      <a:pt x="3" y="8"/>
                      <a:pt x="0" y="8"/>
                    </a:cubicBezTo>
                  </a:path>
                </a:pathLst>
              </a:custGeom>
              <a:noFill/>
              <a:ln w="7938" cap="rnd">
                <a:solidFill>
                  <a:srgbClr val="E5694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2846"/>
              <p:cNvSpPr>
                <a:spLocks/>
              </p:cNvSpPr>
              <p:nvPr/>
            </p:nvSpPr>
            <p:spPr bwMode="auto">
              <a:xfrm>
                <a:off x="1622" y="1827"/>
                <a:ext cx="438" cy="442"/>
              </a:xfrm>
              <a:custGeom>
                <a:avLst/>
                <a:gdLst>
                  <a:gd name="T0" fmla="*/ 5852 w 175"/>
                  <a:gd name="T1" fmla="*/ 4111 h 166"/>
                  <a:gd name="T2" fmla="*/ 6195 w 175"/>
                  <a:gd name="T3" fmla="*/ 5474 h 166"/>
                  <a:gd name="T4" fmla="*/ 6320 w 175"/>
                  <a:gd name="T5" fmla="*/ 8252 h 166"/>
                  <a:gd name="T6" fmla="*/ 6790 w 175"/>
                  <a:gd name="T7" fmla="*/ 8345 h 166"/>
                  <a:gd name="T8" fmla="*/ 6823 w 175"/>
                  <a:gd name="T9" fmla="*/ 7040 h 166"/>
                  <a:gd name="T10" fmla="*/ 6082 w 175"/>
                  <a:gd name="T11" fmla="*/ 908 h 166"/>
                  <a:gd name="T12" fmla="*/ 5569 w 175"/>
                  <a:gd name="T13" fmla="*/ 1113 h 166"/>
                  <a:gd name="T14" fmla="*/ 5957 w 175"/>
                  <a:gd name="T15" fmla="*/ 3360 h 166"/>
                  <a:gd name="T16" fmla="*/ 4593 w 175"/>
                  <a:gd name="T17" fmla="*/ 1659 h 166"/>
                  <a:gd name="T18" fmla="*/ 2868 w 175"/>
                  <a:gd name="T19" fmla="*/ 546 h 166"/>
                  <a:gd name="T20" fmla="*/ 438 w 175"/>
                  <a:gd name="T21" fmla="*/ 1757 h 166"/>
                  <a:gd name="T22" fmla="*/ 2400 w 175"/>
                  <a:gd name="T23" fmla="*/ 4077 h 166"/>
                  <a:gd name="T24" fmla="*/ 4468 w 175"/>
                  <a:gd name="T25" fmla="*/ 3416 h 166"/>
                  <a:gd name="T26" fmla="*/ 5852 w 175"/>
                  <a:gd name="T27" fmla="*/ 4111 h 16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75" h="166">
                    <a:moveTo>
                      <a:pt x="149" y="82"/>
                    </a:moveTo>
                    <a:cubicBezTo>
                      <a:pt x="152" y="88"/>
                      <a:pt x="155" y="100"/>
                      <a:pt x="158" y="109"/>
                    </a:cubicBezTo>
                    <a:cubicBezTo>
                      <a:pt x="161" y="120"/>
                      <a:pt x="162" y="144"/>
                      <a:pt x="161" y="164"/>
                    </a:cubicBezTo>
                    <a:cubicBezTo>
                      <a:pt x="165" y="165"/>
                      <a:pt x="169" y="165"/>
                      <a:pt x="173" y="166"/>
                    </a:cubicBezTo>
                    <a:cubicBezTo>
                      <a:pt x="174" y="153"/>
                      <a:pt x="174" y="140"/>
                      <a:pt x="174" y="140"/>
                    </a:cubicBezTo>
                    <a:cubicBezTo>
                      <a:pt x="175" y="105"/>
                      <a:pt x="163" y="49"/>
                      <a:pt x="155" y="18"/>
                    </a:cubicBezTo>
                    <a:cubicBezTo>
                      <a:pt x="151" y="20"/>
                      <a:pt x="147" y="22"/>
                      <a:pt x="142" y="22"/>
                    </a:cubicBezTo>
                    <a:cubicBezTo>
                      <a:pt x="145" y="35"/>
                      <a:pt x="149" y="52"/>
                      <a:pt x="152" y="67"/>
                    </a:cubicBezTo>
                    <a:cubicBezTo>
                      <a:pt x="145" y="52"/>
                      <a:pt x="139" y="39"/>
                      <a:pt x="117" y="33"/>
                    </a:cubicBezTo>
                    <a:cubicBezTo>
                      <a:pt x="93" y="26"/>
                      <a:pt x="97" y="22"/>
                      <a:pt x="73" y="11"/>
                    </a:cubicBezTo>
                    <a:cubicBezTo>
                      <a:pt x="50" y="0"/>
                      <a:pt x="18" y="6"/>
                      <a:pt x="11" y="35"/>
                    </a:cubicBezTo>
                    <a:cubicBezTo>
                      <a:pt x="0" y="77"/>
                      <a:pt x="30" y="84"/>
                      <a:pt x="61" y="81"/>
                    </a:cubicBezTo>
                    <a:cubicBezTo>
                      <a:pt x="91" y="78"/>
                      <a:pt x="99" y="68"/>
                      <a:pt x="114" y="68"/>
                    </a:cubicBezTo>
                    <a:cubicBezTo>
                      <a:pt x="132" y="68"/>
                      <a:pt x="137" y="62"/>
                      <a:pt x="149" y="82"/>
                    </a:cubicBezTo>
                    <a:close/>
                  </a:path>
                </a:pathLst>
              </a:custGeom>
              <a:solidFill>
                <a:srgbClr val="74AA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2847"/>
              <p:cNvSpPr>
                <a:spLocks/>
              </p:cNvSpPr>
              <p:nvPr/>
            </p:nvSpPr>
            <p:spPr bwMode="auto">
              <a:xfrm>
                <a:off x="1622" y="1827"/>
                <a:ext cx="438" cy="442"/>
              </a:xfrm>
              <a:custGeom>
                <a:avLst/>
                <a:gdLst>
                  <a:gd name="T0" fmla="*/ 5852 w 175"/>
                  <a:gd name="T1" fmla="*/ 4111 h 166"/>
                  <a:gd name="T2" fmla="*/ 6195 w 175"/>
                  <a:gd name="T3" fmla="*/ 5474 h 166"/>
                  <a:gd name="T4" fmla="*/ 6320 w 175"/>
                  <a:gd name="T5" fmla="*/ 8252 h 166"/>
                  <a:gd name="T6" fmla="*/ 6790 w 175"/>
                  <a:gd name="T7" fmla="*/ 8345 h 166"/>
                  <a:gd name="T8" fmla="*/ 6823 w 175"/>
                  <a:gd name="T9" fmla="*/ 7040 h 166"/>
                  <a:gd name="T10" fmla="*/ 6082 w 175"/>
                  <a:gd name="T11" fmla="*/ 908 h 166"/>
                  <a:gd name="T12" fmla="*/ 5569 w 175"/>
                  <a:gd name="T13" fmla="*/ 1113 h 166"/>
                  <a:gd name="T14" fmla="*/ 5957 w 175"/>
                  <a:gd name="T15" fmla="*/ 3360 h 166"/>
                  <a:gd name="T16" fmla="*/ 4593 w 175"/>
                  <a:gd name="T17" fmla="*/ 1659 h 166"/>
                  <a:gd name="T18" fmla="*/ 2868 w 175"/>
                  <a:gd name="T19" fmla="*/ 546 h 166"/>
                  <a:gd name="T20" fmla="*/ 438 w 175"/>
                  <a:gd name="T21" fmla="*/ 1757 h 166"/>
                  <a:gd name="T22" fmla="*/ 2400 w 175"/>
                  <a:gd name="T23" fmla="*/ 4077 h 166"/>
                  <a:gd name="T24" fmla="*/ 4468 w 175"/>
                  <a:gd name="T25" fmla="*/ 3416 h 166"/>
                  <a:gd name="T26" fmla="*/ 5852 w 175"/>
                  <a:gd name="T27" fmla="*/ 4111 h 16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75" h="166">
                    <a:moveTo>
                      <a:pt x="149" y="82"/>
                    </a:moveTo>
                    <a:cubicBezTo>
                      <a:pt x="152" y="88"/>
                      <a:pt x="155" y="100"/>
                      <a:pt x="158" y="109"/>
                    </a:cubicBezTo>
                    <a:cubicBezTo>
                      <a:pt x="161" y="120"/>
                      <a:pt x="162" y="144"/>
                      <a:pt x="161" y="164"/>
                    </a:cubicBezTo>
                    <a:cubicBezTo>
                      <a:pt x="165" y="165"/>
                      <a:pt x="169" y="165"/>
                      <a:pt x="173" y="166"/>
                    </a:cubicBezTo>
                    <a:cubicBezTo>
                      <a:pt x="174" y="153"/>
                      <a:pt x="174" y="140"/>
                      <a:pt x="174" y="140"/>
                    </a:cubicBezTo>
                    <a:cubicBezTo>
                      <a:pt x="175" y="105"/>
                      <a:pt x="163" y="49"/>
                      <a:pt x="155" y="18"/>
                    </a:cubicBezTo>
                    <a:cubicBezTo>
                      <a:pt x="151" y="20"/>
                      <a:pt x="147" y="22"/>
                      <a:pt x="142" y="22"/>
                    </a:cubicBezTo>
                    <a:cubicBezTo>
                      <a:pt x="145" y="35"/>
                      <a:pt x="149" y="52"/>
                      <a:pt x="152" y="67"/>
                    </a:cubicBezTo>
                    <a:cubicBezTo>
                      <a:pt x="145" y="52"/>
                      <a:pt x="139" y="39"/>
                      <a:pt x="117" y="33"/>
                    </a:cubicBezTo>
                    <a:cubicBezTo>
                      <a:pt x="93" y="26"/>
                      <a:pt x="97" y="22"/>
                      <a:pt x="73" y="11"/>
                    </a:cubicBezTo>
                    <a:cubicBezTo>
                      <a:pt x="50" y="0"/>
                      <a:pt x="18" y="6"/>
                      <a:pt x="11" y="35"/>
                    </a:cubicBezTo>
                    <a:cubicBezTo>
                      <a:pt x="0" y="77"/>
                      <a:pt x="30" y="84"/>
                      <a:pt x="61" y="81"/>
                    </a:cubicBezTo>
                    <a:cubicBezTo>
                      <a:pt x="91" y="78"/>
                      <a:pt x="99" y="68"/>
                      <a:pt x="114" y="68"/>
                    </a:cubicBezTo>
                    <a:cubicBezTo>
                      <a:pt x="132" y="68"/>
                      <a:pt x="137" y="62"/>
                      <a:pt x="149" y="82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2848"/>
              <p:cNvSpPr>
                <a:spLocks/>
              </p:cNvSpPr>
              <p:nvPr/>
            </p:nvSpPr>
            <p:spPr bwMode="auto">
              <a:xfrm>
                <a:off x="1660" y="1840"/>
                <a:ext cx="195" cy="133"/>
              </a:xfrm>
              <a:custGeom>
                <a:avLst/>
                <a:gdLst>
                  <a:gd name="T0" fmla="*/ 0 w 78"/>
                  <a:gd name="T1" fmla="*/ 2506 h 50"/>
                  <a:gd name="T2" fmla="*/ 1220 w 78"/>
                  <a:gd name="T3" fmla="*/ 396 h 50"/>
                  <a:gd name="T4" fmla="*/ 3050 w 78"/>
                  <a:gd name="T5" fmla="*/ 1258 h 50"/>
                  <a:gd name="T6" fmla="*/ 0 w 78"/>
                  <a:gd name="T7" fmla="*/ 2506 h 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8" h="50">
                    <a:moveTo>
                      <a:pt x="0" y="50"/>
                    </a:moveTo>
                    <a:cubicBezTo>
                      <a:pt x="0" y="31"/>
                      <a:pt x="7" y="11"/>
                      <a:pt x="31" y="8"/>
                    </a:cubicBezTo>
                    <a:cubicBezTo>
                      <a:pt x="55" y="6"/>
                      <a:pt x="61" y="16"/>
                      <a:pt x="78" y="25"/>
                    </a:cubicBezTo>
                    <a:cubicBezTo>
                      <a:pt x="65" y="19"/>
                      <a:pt x="17" y="0"/>
                      <a:pt x="0" y="50"/>
                    </a:cubicBezTo>
                    <a:close/>
                  </a:path>
                </a:pathLst>
              </a:custGeom>
              <a:solidFill>
                <a:srgbClr val="BFD3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2849"/>
              <p:cNvSpPr>
                <a:spLocks/>
              </p:cNvSpPr>
              <p:nvPr/>
            </p:nvSpPr>
            <p:spPr bwMode="auto">
              <a:xfrm>
                <a:off x="1667" y="1840"/>
                <a:ext cx="158" cy="83"/>
              </a:xfrm>
              <a:custGeom>
                <a:avLst/>
                <a:gdLst>
                  <a:gd name="T0" fmla="*/ 2490 w 63"/>
                  <a:gd name="T1" fmla="*/ 924 h 31"/>
                  <a:gd name="T2" fmla="*/ 1106 w 63"/>
                  <a:gd name="T3" fmla="*/ 402 h 31"/>
                  <a:gd name="T4" fmla="*/ 0 w 63"/>
                  <a:gd name="T5" fmla="*/ 1590 h 31"/>
                  <a:gd name="T6" fmla="*/ 2490 w 63"/>
                  <a:gd name="T7" fmla="*/ 924 h 3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3" h="31">
                    <a:moveTo>
                      <a:pt x="63" y="18"/>
                    </a:moveTo>
                    <a:cubicBezTo>
                      <a:pt x="53" y="12"/>
                      <a:pt x="45" y="7"/>
                      <a:pt x="28" y="8"/>
                    </a:cubicBezTo>
                    <a:cubicBezTo>
                      <a:pt x="12" y="10"/>
                      <a:pt x="4" y="19"/>
                      <a:pt x="0" y="31"/>
                    </a:cubicBezTo>
                    <a:cubicBezTo>
                      <a:pt x="10" y="16"/>
                      <a:pt x="30" y="0"/>
                      <a:pt x="6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2850"/>
              <p:cNvSpPr>
                <a:spLocks/>
              </p:cNvSpPr>
              <p:nvPr/>
            </p:nvSpPr>
            <p:spPr bwMode="auto">
              <a:xfrm>
                <a:off x="1907" y="1979"/>
                <a:ext cx="58" cy="29"/>
              </a:xfrm>
              <a:custGeom>
                <a:avLst/>
                <a:gdLst>
                  <a:gd name="T0" fmla="*/ 928 w 23"/>
                  <a:gd name="T1" fmla="*/ 0 h 11"/>
                  <a:gd name="T2" fmla="*/ 0 w 23"/>
                  <a:gd name="T3" fmla="*/ 527 h 1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3" h="11">
                    <a:moveTo>
                      <a:pt x="23" y="0"/>
                    </a:moveTo>
                    <a:cubicBezTo>
                      <a:pt x="19" y="8"/>
                      <a:pt x="15" y="9"/>
                      <a:pt x="0" y="11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2851"/>
              <p:cNvSpPr>
                <a:spLocks/>
              </p:cNvSpPr>
              <p:nvPr/>
            </p:nvSpPr>
            <p:spPr bwMode="auto">
              <a:xfrm>
                <a:off x="1702" y="1947"/>
                <a:ext cx="255" cy="93"/>
              </a:xfrm>
              <a:custGeom>
                <a:avLst/>
                <a:gdLst>
                  <a:gd name="T0" fmla="*/ 0 w 102"/>
                  <a:gd name="T1" fmla="*/ 1390 h 35"/>
                  <a:gd name="T2" fmla="*/ 2113 w 102"/>
                  <a:gd name="T3" fmla="*/ 1236 h 35"/>
                  <a:gd name="T4" fmla="*/ 3720 w 102"/>
                  <a:gd name="T5" fmla="*/ 749 h 35"/>
                  <a:gd name="T6" fmla="*/ 3833 w 102"/>
                  <a:gd name="T7" fmla="*/ 0 h 35"/>
                  <a:gd name="T8" fmla="*/ 3095 w 102"/>
                  <a:gd name="T9" fmla="*/ 545 h 35"/>
                  <a:gd name="T10" fmla="*/ 1800 w 102"/>
                  <a:gd name="T11" fmla="*/ 903 h 35"/>
                  <a:gd name="T12" fmla="*/ 0 w 102"/>
                  <a:gd name="T13" fmla="*/ 1390 h 3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2" h="35">
                    <a:moveTo>
                      <a:pt x="0" y="28"/>
                    </a:moveTo>
                    <a:cubicBezTo>
                      <a:pt x="14" y="31"/>
                      <a:pt x="31" y="35"/>
                      <a:pt x="54" y="25"/>
                    </a:cubicBezTo>
                    <a:cubicBezTo>
                      <a:pt x="79" y="14"/>
                      <a:pt x="89" y="19"/>
                      <a:pt x="95" y="15"/>
                    </a:cubicBezTo>
                    <a:cubicBezTo>
                      <a:pt x="102" y="11"/>
                      <a:pt x="101" y="3"/>
                      <a:pt x="98" y="0"/>
                    </a:cubicBezTo>
                    <a:cubicBezTo>
                      <a:pt x="101" y="3"/>
                      <a:pt x="93" y="9"/>
                      <a:pt x="79" y="11"/>
                    </a:cubicBezTo>
                    <a:cubicBezTo>
                      <a:pt x="65" y="13"/>
                      <a:pt x="56" y="13"/>
                      <a:pt x="46" y="18"/>
                    </a:cubicBezTo>
                    <a:cubicBezTo>
                      <a:pt x="35" y="22"/>
                      <a:pt x="14" y="31"/>
                      <a:pt x="0" y="28"/>
                    </a:cubicBezTo>
                    <a:close/>
                  </a:path>
                </a:pathLst>
              </a:custGeom>
              <a:solidFill>
                <a:srgbClr val="2993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2852"/>
              <p:cNvSpPr>
                <a:spLocks/>
              </p:cNvSpPr>
              <p:nvPr/>
            </p:nvSpPr>
            <p:spPr bwMode="auto">
              <a:xfrm>
                <a:off x="2012" y="2061"/>
                <a:ext cx="30" cy="206"/>
              </a:xfrm>
              <a:custGeom>
                <a:avLst/>
                <a:gdLst>
                  <a:gd name="T0" fmla="*/ 395 w 12"/>
                  <a:gd name="T1" fmla="*/ 3943 h 77"/>
                  <a:gd name="T2" fmla="*/ 395 w 12"/>
                  <a:gd name="T3" fmla="*/ 3943 h 77"/>
                  <a:gd name="T4" fmla="*/ 395 w 12"/>
                  <a:gd name="T5" fmla="*/ 1589 h 77"/>
                  <a:gd name="T6" fmla="*/ 0 w 12"/>
                  <a:gd name="T7" fmla="*/ 0 h 77"/>
                  <a:gd name="T8" fmla="*/ 313 w 12"/>
                  <a:gd name="T9" fmla="*/ 1589 h 77"/>
                  <a:gd name="T10" fmla="*/ 395 w 12"/>
                  <a:gd name="T11" fmla="*/ 3943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77">
                    <a:moveTo>
                      <a:pt x="10" y="77"/>
                    </a:moveTo>
                    <a:cubicBezTo>
                      <a:pt x="10" y="77"/>
                      <a:pt x="10" y="77"/>
                      <a:pt x="10" y="77"/>
                    </a:cubicBezTo>
                    <a:cubicBezTo>
                      <a:pt x="12" y="62"/>
                      <a:pt x="12" y="45"/>
                      <a:pt x="10" y="31"/>
                    </a:cubicBezTo>
                    <a:cubicBezTo>
                      <a:pt x="9" y="18"/>
                      <a:pt x="5" y="8"/>
                      <a:pt x="0" y="0"/>
                    </a:cubicBezTo>
                    <a:cubicBezTo>
                      <a:pt x="3" y="5"/>
                      <a:pt x="6" y="17"/>
                      <a:pt x="8" y="31"/>
                    </a:cubicBezTo>
                    <a:cubicBezTo>
                      <a:pt x="10" y="47"/>
                      <a:pt x="11" y="66"/>
                      <a:pt x="10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2853"/>
              <p:cNvSpPr>
                <a:spLocks/>
              </p:cNvSpPr>
              <p:nvPr/>
            </p:nvSpPr>
            <p:spPr bwMode="auto">
              <a:xfrm>
                <a:off x="1947" y="1976"/>
                <a:ext cx="20" cy="19"/>
              </a:xfrm>
              <a:custGeom>
                <a:avLst/>
                <a:gdLst>
                  <a:gd name="T0" fmla="*/ 313 w 8"/>
                  <a:gd name="T1" fmla="*/ 163 h 7"/>
                  <a:gd name="T2" fmla="*/ 158 w 8"/>
                  <a:gd name="T3" fmla="*/ 60 h 7"/>
                  <a:gd name="T4" fmla="*/ 283 w 8"/>
                  <a:gd name="T5" fmla="*/ 383 h 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8" y="3"/>
                    </a:moveTo>
                    <a:cubicBezTo>
                      <a:pt x="8" y="2"/>
                      <a:pt x="5" y="0"/>
                      <a:pt x="4" y="1"/>
                    </a:cubicBezTo>
                    <a:cubicBezTo>
                      <a:pt x="0" y="3"/>
                      <a:pt x="5" y="7"/>
                      <a:pt x="7" y="7"/>
                    </a:cubicBezTo>
                  </a:path>
                </a:pathLst>
              </a:custGeom>
              <a:noFill/>
              <a:ln w="7938" cap="rnd">
                <a:solidFill>
                  <a:srgbClr val="74AA2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2855"/>
              <p:cNvSpPr>
                <a:spLocks/>
              </p:cNvSpPr>
              <p:nvPr/>
            </p:nvSpPr>
            <p:spPr bwMode="auto">
              <a:xfrm>
                <a:off x="2570" y="1557"/>
                <a:ext cx="250" cy="174"/>
              </a:xfrm>
              <a:custGeom>
                <a:avLst/>
                <a:gdLst>
                  <a:gd name="T0" fmla="*/ 3908 w 100"/>
                  <a:gd name="T1" fmla="*/ 766 h 65"/>
                  <a:gd name="T2" fmla="*/ 0 w 100"/>
                  <a:gd name="T3" fmla="*/ 3338 h 65"/>
                  <a:gd name="T4" fmla="*/ 3908 w 100"/>
                  <a:gd name="T5" fmla="*/ 766 h 6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0" h="65">
                    <a:moveTo>
                      <a:pt x="100" y="15"/>
                    </a:moveTo>
                    <a:cubicBezTo>
                      <a:pt x="52" y="0"/>
                      <a:pt x="9" y="40"/>
                      <a:pt x="0" y="65"/>
                    </a:cubicBezTo>
                    <a:cubicBezTo>
                      <a:pt x="14" y="46"/>
                      <a:pt x="51" y="9"/>
                      <a:pt x="100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21" name="Picture 2" descr="C:\Users\L_VERLINGUE\Downloads\Seringue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49075">
              <a:off x="363319" y="1414333"/>
              <a:ext cx="1467362" cy="24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2" name="Nuage 221"/>
            <p:cNvSpPr/>
            <p:nvPr/>
          </p:nvSpPr>
          <p:spPr>
            <a:xfrm>
              <a:off x="1712159" y="1686814"/>
              <a:ext cx="423265" cy="239319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0" name="ZoneTexte 279"/>
          <p:cNvSpPr txBox="1"/>
          <p:nvPr/>
        </p:nvSpPr>
        <p:spPr>
          <a:xfrm>
            <a:off x="2952299" y="111919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diagnosis</a:t>
            </a:r>
            <a:endParaRPr lang="en-US" dirty="0"/>
          </a:p>
        </p:txBody>
      </p:sp>
      <p:sp>
        <p:nvSpPr>
          <p:cNvPr id="281" name="ZoneTexte 280"/>
          <p:cNvSpPr txBox="1"/>
          <p:nvPr/>
        </p:nvSpPr>
        <p:spPr>
          <a:xfrm>
            <a:off x="4600168" y="987574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treatment</a:t>
            </a:r>
            <a:endParaRPr lang="en-US" dirty="0"/>
          </a:p>
        </p:txBody>
      </p:sp>
      <p:cxnSp>
        <p:nvCxnSpPr>
          <p:cNvPr id="394" name="Connecteur droit avec flèche 393"/>
          <p:cNvCxnSpPr/>
          <p:nvPr/>
        </p:nvCxnSpPr>
        <p:spPr>
          <a:xfrm>
            <a:off x="4600168" y="3307255"/>
            <a:ext cx="13159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5" name="ZoneTexte 394"/>
          <p:cNvSpPr txBox="1"/>
          <p:nvPr/>
        </p:nvSpPr>
        <p:spPr>
          <a:xfrm>
            <a:off x="4860032" y="2947215"/>
            <a:ext cx="511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51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10" descr="C:\Users\L_VERLINGUE\Desktop\DITEP\Immuno\Article\PaperSensibility\person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51" r="35683" b="78081"/>
          <a:stretch/>
        </p:blipFill>
        <p:spPr bwMode="auto">
          <a:xfrm>
            <a:off x="535278" y="1801518"/>
            <a:ext cx="936104" cy="14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do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expect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?</a:t>
            </a:r>
            <a:endParaRPr lang="en-US" dirty="0"/>
          </a:p>
        </p:txBody>
      </p:sp>
      <p:grpSp>
        <p:nvGrpSpPr>
          <p:cNvPr id="11" name="Groupe 10"/>
          <p:cNvGrpSpPr/>
          <p:nvPr/>
        </p:nvGrpSpPr>
        <p:grpSpPr>
          <a:xfrm>
            <a:off x="1311292" y="1558999"/>
            <a:ext cx="6192688" cy="1483743"/>
            <a:chOff x="1043608" y="2855917"/>
            <a:chExt cx="5544616" cy="1113850"/>
          </a:xfrm>
        </p:grpSpPr>
        <p:sp>
          <p:nvSpPr>
            <p:cNvPr id="8" name="Forme libre 7"/>
            <p:cNvSpPr/>
            <p:nvPr/>
          </p:nvSpPr>
          <p:spPr>
            <a:xfrm>
              <a:off x="1043608" y="2855917"/>
              <a:ext cx="5536504" cy="1113850"/>
            </a:xfrm>
            <a:custGeom>
              <a:avLst/>
              <a:gdLst>
                <a:gd name="connsiteX0" fmla="*/ 0 w 5536504"/>
                <a:gd name="connsiteY0" fmla="*/ 613775 h 1077238"/>
                <a:gd name="connsiteX1" fmla="*/ 2267211 w 5536504"/>
                <a:gd name="connsiteY1" fmla="*/ 588723 h 1077238"/>
                <a:gd name="connsiteX2" fmla="*/ 3995803 w 5536504"/>
                <a:gd name="connsiteY2" fmla="*/ 37578 h 1077238"/>
                <a:gd name="connsiteX3" fmla="*/ 5536504 w 5536504"/>
                <a:gd name="connsiteY3" fmla="*/ 0 h 1077238"/>
                <a:gd name="connsiteX4" fmla="*/ 5536504 w 5536504"/>
                <a:gd name="connsiteY4" fmla="*/ 1077238 h 1077238"/>
                <a:gd name="connsiteX5" fmla="*/ 3995803 w 5536504"/>
                <a:gd name="connsiteY5" fmla="*/ 1077238 h 1077238"/>
                <a:gd name="connsiteX6" fmla="*/ 2242159 w 5536504"/>
                <a:gd name="connsiteY6" fmla="*/ 651353 h 1077238"/>
                <a:gd name="connsiteX7" fmla="*/ 0 w 5536504"/>
                <a:gd name="connsiteY7" fmla="*/ 613775 h 1077238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22552 h 1113850"/>
                <a:gd name="connsiteX1" fmla="*/ 2242159 w 5536504"/>
                <a:gd name="connsiteY1" fmla="*/ 522344 h 1113850"/>
                <a:gd name="connsiteX2" fmla="*/ 3945699 w 5536504"/>
                <a:gd name="connsiteY2" fmla="*/ 46355 h 1113850"/>
                <a:gd name="connsiteX3" fmla="*/ 5536504 w 5536504"/>
                <a:gd name="connsiteY3" fmla="*/ 8777 h 1113850"/>
                <a:gd name="connsiteX4" fmla="*/ 5536504 w 5536504"/>
                <a:gd name="connsiteY4" fmla="*/ 1086015 h 1113850"/>
                <a:gd name="connsiteX5" fmla="*/ 3995803 w 5536504"/>
                <a:gd name="connsiteY5" fmla="*/ 1086015 h 1113850"/>
                <a:gd name="connsiteX6" fmla="*/ 2242159 w 5536504"/>
                <a:gd name="connsiteY6" fmla="*/ 735286 h 1113850"/>
                <a:gd name="connsiteX7" fmla="*/ 0 w 5536504"/>
                <a:gd name="connsiteY7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22344 h 1113850"/>
                <a:gd name="connsiteX2" fmla="*/ 3945699 w 5536504"/>
                <a:gd name="connsiteY2" fmla="*/ 46355 h 1113850"/>
                <a:gd name="connsiteX3" fmla="*/ 5536504 w 5536504"/>
                <a:gd name="connsiteY3" fmla="*/ 8777 h 1113850"/>
                <a:gd name="connsiteX4" fmla="*/ 5536504 w 5536504"/>
                <a:gd name="connsiteY4" fmla="*/ 1086015 h 1113850"/>
                <a:gd name="connsiteX5" fmla="*/ 3995803 w 5536504"/>
                <a:gd name="connsiteY5" fmla="*/ 1086015 h 1113850"/>
                <a:gd name="connsiteX6" fmla="*/ 2242159 w 5536504"/>
                <a:gd name="connsiteY6" fmla="*/ 735286 h 1113850"/>
                <a:gd name="connsiteX7" fmla="*/ 0 w 5536504"/>
                <a:gd name="connsiteY7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22344 h 1113850"/>
                <a:gd name="connsiteX2" fmla="*/ 3945699 w 5536504"/>
                <a:gd name="connsiteY2" fmla="*/ 46355 h 1113850"/>
                <a:gd name="connsiteX3" fmla="*/ 5536504 w 5536504"/>
                <a:gd name="connsiteY3" fmla="*/ 8777 h 1113850"/>
                <a:gd name="connsiteX4" fmla="*/ 5536504 w 5536504"/>
                <a:gd name="connsiteY4" fmla="*/ 1086015 h 1113850"/>
                <a:gd name="connsiteX5" fmla="*/ 3995803 w 5536504"/>
                <a:gd name="connsiteY5" fmla="*/ 1086015 h 1113850"/>
                <a:gd name="connsiteX6" fmla="*/ 2242159 w 5536504"/>
                <a:gd name="connsiteY6" fmla="*/ 735286 h 1113850"/>
                <a:gd name="connsiteX7" fmla="*/ 0 w 5536504"/>
                <a:gd name="connsiteY7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3945699 w 5536504"/>
                <a:gd name="connsiteY2" fmla="*/ 46355 h 1113850"/>
                <a:gd name="connsiteX3" fmla="*/ 5536504 w 5536504"/>
                <a:gd name="connsiteY3" fmla="*/ 8777 h 1113850"/>
                <a:gd name="connsiteX4" fmla="*/ 5536504 w 5536504"/>
                <a:gd name="connsiteY4" fmla="*/ 1086015 h 1113850"/>
                <a:gd name="connsiteX5" fmla="*/ 3995803 w 5536504"/>
                <a:gd name="connsiteY5" fmla="*/ 1086015 h 1113850"/>
                <a:gd name="connsiteX6" fmla="*/ 2242159 w 5536504"/>
                <a:gd name="connsiteY6" fmla="*/ 735286 h 1113850"/>
                <a:gd name="connsiteX7" fmla="*/ 0 w 5536504"/>
                <a:gd name="connsiteY7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3945699 w 5536504"/>
                <a:gd name="connsiteY2" fmla="*/ 46355 h 1113850"/>
                <a:gd name="connsiteX3" fmla="*/ 5536504 w 5536504"/>
                <a:gd name="connsiteY3" fmla="*/ 8777 h 1113850"/>
                <a:gd name="connsiteX4" fmla="*/ 5536504 w 5536504"/>
                <a:gd name="connsiteY4" fmla="*/ 1086015 h 1113850"/>
                <a:gd name="connsiteX5" fmla="*/ 3995803 w 5536504"/>
                <a:gd name="connsiteY5" fmla="*/ 1086015 h 1113850"/>
                <a:gd name="connsiteX6" fmla="*/ 2231387 w 5536504"/>
                <a:gd name="connsiteY6" fmla="*/ 681093 h 1113850"/>
                <a:gd name="connsiteX7" fmla="*/ 0 w 5536504"/>
                <a:gd name="connsiteY7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3353371 w 5536504"/>
                <a:gd name="connsiteY2" fmla="*/ 225468 h 1113850"/>
                <a:gd name="connsiteX3" fmla="*/ 3945699 w 5536504"/>
                <a:gd name="connsiteY3" fmla="*/ 46355 h 1113850"/>
                <a:gd name="connsiteX4" fmla="*/ 5536504 w 5536504"/>
                <a:gd name="connsiteY4" fmla="*/ 8777 h 1113850"/>
                <a:gd name="connsiteX5" fmla="*/ 5536504 w 5536504"/>
                <a:gd name="connsiteY5" fmla="*/ 1086015 h 1113850"/>
                <a:gd name="connsiteX6" fmla="*/ 3995803 w 5536504"/>
                <a:gd name="connsiteY6" fmla="*/ 1086015 h 1113850"/>
                <a:gd name="connsiteX7" fmla="*/ 2231387 w 5536504"/>
                <a:gd name="connsiteY7" fmla="*/ 681093 h 1113850"/>
                <a:gd name="connsiteX8" fmla="*/ 0 w 5536504"/>
                <a:gd name="connsiteY8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945699 w 5536504"/>
                <a:gd name="connsiteY3" fmla="*/ 46355 h 1113850"/>
                <a:gd name="connsiteX4" fmla="*/ 5536504 w 5536504"/>
                <a:gd name="connsiteY4" fmla="*/ 8777 h 1113850"/>
                <a:gd name="connsiteX5" fmla="*/ 5536504 w 5536504"/>
                <a:gd name="connsiteY5" fmla="*/ 1086015 h 1113850"/>
                <a:gd name="connsiteX6" fmla="*/ 3995803 w 5536504"/>
                <a:gd name="connsiteY6" fmla="*/ 1086015 h 1113850"/>
                <a:gd name="connsiteX7" fmla="*/ 2231387 w 5536504"/>
                <a:gd name="connsiteY7" fmla="*/ 681093 h 1113850"/>
                <a:gd name="connsiteX8" fmla="*/ 0 w 5536504"/>
                <a:gd name="connsiteY8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945699 w 5536504"/>
                <a:gd name="connsiteY3" fmla="*/ 46355 h 1113850"/>
                <a:gd name="connsiteX4" fmla="*/ 5536504 w 5536504"/>
                <a:gd name="connsiteY4" fmla="*/ 8777 h 1113850"/>
                <a:gd name="connsiteX5" fmla="*/ 5536504 w 5536504"/>
                <a:gd name="connsiteY5" fmla="*/ 1086015 h 1113850"/>
                <a:gd name="connsiteX6" fmla="*/ 3995803 w 5536504"/>
                <a:gd name="connsiteY6" fmla="*/ 1086015 h 1113850"/>
                <a:gd name="connsiteX7" fmla="*/ 2976335 w 5536504"/>
                <a:gd name="connsiteY7" fmla="*/ 776429 h 1113850"/>
                <a:gd name="connsiteX8" fmla="*/ 2231387 w 5536504"/>
                <a:gd name="connsiteY8" fmla="*/ 681093 h 1113850"/>
                <a:gd name="connsiteX9" fmla="*/ 0 w 5536504"/>
                <a:gd name="connsiteY9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945699 w 5536504"/>
                <a:gd name="connsiteY3" fmla="*/ 46355 h 1113850"/>
                <a:gd name="connsiteX4" fmla="*/ 5536504 w 5536504"/>
                <a:gd name="connsiteY4" fmla="*/ 8777 h 1113850"/>
                <a:gd name="connsiteX5" fmla="*/ 5536504 w 5536504"/>
                <a:gd name="connsiteY5" fmla="*/ 1086015 h 1113850"/>
                <a:gd name="connsiteX6" fmla="*/ 3995803 w 5536504"/>
                <a:gd name="connsiteY6" fmla="*/ 1086015 h 1113850"/>
                <a:gd name="connsiteX7" fmla="*/ 2976336 w 5536504"/>
                <a:gd name="connsiteY7" fmla="*/ 902879 h 1113850"/>
                <a:gd name="connsiteX8" fmla="*/ 2231387 w 5536504"/>
                <a:gd name="connsiteY8" fmla="*/ 681093 h 1113850"/>
                <a:gd name="connsiteX9" fmla="*/ 0 w 5536504"/>
                <a:gd name="connsiteY9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945699 w 5536504"/>
                <a:gd name="connsiteY3" fmla="*/ 46355 h 1113850"/>
                <a:gd name="connsiteX4" fmla="*/ 5536504 w 5536504"/>
                <a:gd name="connsiteY4" fmla="*/ 8777 h 1113850"/>
                <a:gd name="connsiteX5" fmla="*/ 5536504 w 5536504"/>
                <a:gd name="connsiteY5" fmla="*/ 1086015 h 1113850"/>
                <a:gd name="connsiteX6" fmla="*/ 3995803 w 5536504"/>
                <a:gd name="connsiteY6" fmla="*/ 1086015 h 1113850"/>
                <a:gd name="connsiteX7" fmla="*/ 2965564 w 5536504"/>
                <a:gd name="connsiteY7" fmla="*/ 929976 h 1113850"/>
                <a:gd name="connsiteX8" fmla="*/ 2231387 w 5536504"/>
                <a:gd name="connsiteY8" fmla="*/ 681093 h 1113850"/>
                <a:gd name="connsiteX9" fmla="*/ 0 w 5536504"/>
                <a:gd name="connsiteY9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96461 w 5536504"/>
                <a:gd name="connsiteY3" fmla="*/ 108050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2965564 w 5536504"/>
                <a:gd name="connsiteY8" fmla="*/ 929976 h 1113850"/>
                <a:gd name="connsiteX9" fmla="*/ 2231387 w 5536504"/>
                <a:gd name="connsiteY9" fmla="*/ 681093 h 1113850"/>
                <a:gd name="connsiteX10" fmla="*/ 0 w 5536504"/>
                <a:gd name="connsiteY10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482640 w 5536504"/>
                <a:gd name="connsiteY3" fmla="*/ 333853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2965564 w 5536504"/>
                <a:gd name="connsiteY8" fmla="*/ 929976 h 1113850"/>
                <a:gd name="connsiteX9" fmla="*/ 2231387 w 5536504"/>
                <a:gd name="connsiteY9" fmla="*/ 681093 h 1113850"/>
                <a:gd name="connsiteX10" fmla="*/ 0 w 5536504"/>
                <a:gd name="connsiteY10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482640 w 5536504"/>
                <a:gd name="connsiteY3" fmla="*/ 333853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2965564 w 5536504"/>
                <a:gd name="connsiteY8" fmla="*/ 929976 h 1113850"/>
                <a:gd name="connsiteX9" fmla="*/ 2231387 w 5536504"/>
                <a:gd name="connsiteY9" fmla="*/ 681093 h 1113850"/>
                <a:gd name="connsiteX10" fmla="*/ 0 w 5536504"/>
                <a:gd name="connsiteY10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2965564 w 5536504"/>
                <a:gd name="connsiteY8" fmla="*/ 929976 h 1113850"/>
                <a:gd name="connsiteX9" fmla="*/ 2231387 w 5536504"/>
                <a:gd name="connsiteY9" fmla="*/ 681093 h 1113850"/>
                <a:gd name="connsiteX10" fmla="*/ 0 w 5536504"/>
                <a:gd name="connsiteY10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2965564 w 5536504"/>
                <a:gd name="connsiteY8" fmla="*/ 929976 h 1113850"/>
                <a:gd name="connsiteX9" fmla="*/ 2231387 w 5536504"/>
                <a:gd name="connsiteY9" fmla="*/ 681093 h 1113850"/>
                <a:gd name="connsiteX10" fmla="*/ 0 w 5536504"/>
                <a:gd name="connsiteY10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3267191 w 5536504"/>
                <a:gd name="connsiteY8" fmla="*/ 993200 h 1113850"/>
                <a:gd name="connsiteX9" fmla="*/ 2965564 w 5536504"/>
                <a:gd name="connsiteY9" fmla="*/ 929976 h 1113850"/>
                <a:gd name="connsiteX10" fmla="*/ 2231387 w 5536504"/>
                <a:gd name="connsiteY10" fmla="*/ 681093 h 1113850"/>
                <a:gd name="connsiteX11" fmla="*/ 0 w 5536504"/>
                <a:gd name="connsiteY11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3374916 w 5536504"/>
                <a:gd name="connsiteY8" fmla="*/ 866750 h 1113850"/>
                <a:gd name="connsiteX9" fmla="*/ 2965564 w 5536504"/>
                <a:gd name="connsiteY9" fmla="*/ 929976 h 1113850"/>
                <a:gd name="connsiteX10" fmla="*/ 2231387 w 5536504"/>
                <a:gd name="connsiteY10" fmla="*/ 681093 h 1113850"/>
                <a:gd name="connsiteX11" fmla="*/ 0 w 5536504"/>
                <a:gd name="connsiteY11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3374916 w 5536504"/>
                <a:gd name="connsiteY8" fmla="*/ 866750 h 1113850"/>
                <a:gd name="connsiteX9" fmla="*/ 2965564 w 5536504"/>
                <a:gd name="connsiteY9" fmla="*/ 929976 h 1113850"/>
                <a:gd name="connsiteX10" fmla="*/ 2231387 w 5536504"/>
                <a:gd name="connsiteY10" fmla="*/ 681093 h 1113850"/>
                <a:gd name="connsiteX11" fmla="*/ 0 w 5536504"/>
                <a:gd name="connsiteY11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3374916 w 5536504"/>
                <a:gd name="connsiteY8" fmla="*/ 866750 h 1113850"/>
                <a:gd name="connsiteX9" fmla="*/ 2965564 w 5536504"/>
                <a:gd name="connsiteY9" fmla="*/ 929976 h 1113850"/>
                <a:gd name="connsiteX10" fmla="*/ 2231387 w 5536504"/>
                <a:gd name="connsiteY10" fmla="*/ 681093 h 1113850"/>
                <a:gd name="connsiteX11" fmla="*/ 0 w 5536504"/>
                <a:gd name="connsiteY11" fmla="*/ 622552 h 11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6504" h="1113850">
                  <a:moveTo>
                    <a:pt x="0" y="622552"/>
                  </a:moveTo>
                  <a:lnTo>
                    <a:pt x="2242159" y="585569"/>
                  </a:lnTo>
                  <a:cubicBezTo>
                    <a:pt x="2801054" y="519388"/>
                    <a:pt x="2703184" y="333401"/>
                    <a:pt x="2987107" y="243532"/>
                  </a:cubicBezTo>
                  <a:cubicBezTo>
                    <a:pt x="3179491" y="163946"/>
                    <a:pt x="3064336" y="402845"/>
                    <a:pt x="3353371" y="379014"/>
                  </a:cubicBezTo>
                  <a:cubicBezTo>
                    <a:pt x="3642406" y="300991"/>
                    <a:pt x="3589025" y="62901"/>
                    <a:pt x="3945699" y="46355"/>
                  </a:cubicBezTo>
                  <a:cubicBezTo>
                    <a:pt x="4817859" y="-38205"/>
                    <a:pt x="5022937" y="21303"/>
                    <a:pt x="5536504" y="8777"/>
                  </a:cubicBezTo>
                  <a:lnTo>
                    <a:pt x="5536504" y="1086015"/>
                  </a:lnTo>
                  <a:cubicBezTo>
                    <a:pt x="5022937" y="1086015"/>
                    <a:pt x="4935255" y="1148645"/>
                    <a:pt x="3995803" y="1086015"/>
                  </a:cubicBezTo>
                  <a:cubicBezTo>
                    <a:pt x="3617584" y="1070546"/>
                    <a:pt x="3589713" y="865661"/>
                    <a:pt x="3374916" y="866750"/>
                  </a:cubicBezTo>
                  <a:cubicBezTo>
                    <a:pt x="3084713" y="840744"/>
                    <a:pt x="3138198" y="981994"/>
                    <a:pt x="2965564" y="929976"/>
                  </a:cubicBezTo>
                  <a:cubicBezTo>
                    <a:pt x="2792930" y="877958"/>
                    <a:pt x="2727443" y="706739"/>
                    <a:pt x="2231387" y="681093"/>
                  </a:cubicBezTo>
                  <a:lnTo>
                    <a:pt x="0" y="62255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orme libre 8"/>
            <p:cNvSpPr/>
            <p:nvPr/>
          </p:nvSpPr>
          <p:spPr>
            <a:xfrm>
              <a:off x="3944861" y="2855917"/>
              <a:ext cx="2635252" cy="1096043"/>
            </a:xfrm>
            <a:custGeom>
              <a:avLst/>
              <a:gdLst>
                <a:gd name="connsiteX0" fmla="*/ 0 w 5536504"/>
                <a:gd name="connsiteY0" fmla="*/ 613775 h 1077238"/>
                <a:gd name="connsiteX1" fmla="*/ 2267211 w 5536504"/>
                <a:gd name="connsiteY1" fmla="*/ 588723 h 1077238"/>
                <a:gd name="connsiteX2" fmla="*/ 3995803 w 5536504"/>
                <a:gd name="connsiteY2" fmla="*/ 37578 h 1077238"/>
                <a:gd name="connsiteX3" fmla="*/ 5536504 w 5536504"/>
                <a:gd name="connsiteY3" fmla="*/ 0 h 1077238"/>
                <a:gd name="connsiteX4" fmla="*/ 5536504 w 5536504"/>
                <a:gd name="connsiteY4" fmla="*/ 1077238 h 1077238"/>
                <a:gd name="connsiteX5" fmla="*/ 3995803 w 5536504"/>
                <a:gd name="connsiteY5" fmla="*/ 1077238 h 1077238"/>
                <a:gd name="connsiteX6" fmla="*/ 2242159 w 5536504"/>
                <a:gd name="connsiteY6" fmla="*/ 651353 h 1077238"/>
                <a:gd name="connsiteX7" fmla="*/ 0 w 5536504"/>
                <a:gd name="connsiteY7" fmla="*/ 613775 h 1077238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092242"/>
                <a:gd name="connsiteX1" fmla="*/ 2242159 w 5536504"/>
                <a:gd name="connsiteY1" fmla="*/ 518480 h 1092242"/>
                <a:gd name="connsiteX2" fmla="*/ 3945699 w 5536504"/>
                <a:gd name="connsiteY2" fmla="*/ 42491 h 1092242"/>
                <a:gd name="connsiteX3" fmla="*/ 5536504 w 5536504"/>
                <a:gd name="connsiteY3" fmla="*/ 4913 h 1092242"/>
                <a:gd name="connsiteX4" fmla="*/ 5536504 w 5536504"/>
                <a:gd name="connsiteY4" fmla="*/ 1082151 h 1092242"/>
                <a:gd name="connsiteX5" fmla="*/ 3995802 w 5536504"/>
                <a:gd name="connsiteY5" fmla="*/ 1055148 h 1092242"/>
                <a:gd name="connsiteX6" fmla="*/ 2242159 w 5536504"/>
                <a:gd name="connsiteY6" fmla="*/ 731422 h 1092242"/>
                <a:gd name="connsiteX7" fmla="*/ 0 w 5536504"/>
                <a:gd name="connsiteY7" fmla="*/ 618688 h 1092242"/>
                <a:gd name="connsiteX0" fmla="*/ 0 w 5536504"/>
                <a:gd name="connsiteY0" fmla="*/ 618688 h 1092242"/>
                <a:gd name="connsiteX1" fmla="*/ 2242159 w 5536504"/>
                <a:gd name="connsiteY1" fmla="*/ 518480 h 1092242"/>
                <a:gd name="connsiteX2" fmla="*/ 3945699 w 5536504"/>
                <a:gd name="connsiteY2" fmla="*/ 42491 h 1092242"/>
                <a:gd name="connsiteX3" fmla="*/ 5536504 w 5536504"/>
                <a:gd name="connsiteY3" fmla="*/ 4913 h 1092242"/>
                <a:gd name="connsiteX4" fmla="*/ 5536504 w 5536504"/>
                <a:gd name="connsiteY4" fmla="*/ 1082151 h 1092242"/>
                <a:gd name="connsiteX5" fmla="*/ 3995802 w 5536504"/>
                <a:gd name="connsiteY5" fmla="*/ 1055148 h 1092242"/>
                <a:gd name="connsiteX6" fmla="*/ 2242159 w 5536504"/>
                <a:gd name="connsiteY6" fmla="*/ 731422 h 1092242"/>
                <a:gd name="connsiteX7" fmla="*/ 0 w 5536504"/>
                <a:gd name="connsiteY7" fmla="*/ 618688 h 1092242"/>
                <a:gd name="connsiteX0" fmla="*/ 0 w 5536504"/>
                <a:gd name="connsiteY0" fmla="*/ 618688 h 1092242"/>
                <a:gd name="connsiteX1" fmla="*/ 2242159 w 5536504"/>
                <a:gd name="connsiteY1" fmla="*/ 518480 h 1092242"/>
                <a:gd name="connsiteX2" fmla="*/ 3945699 w 5536504"/>
                <a:gd name="connsiteY2" fmla="*/ 42491 h 1092242"/>
                <a:gd name="connsiteX3" fmla="*/ 5536504 w 5536504"/>
                <a:gd name="connsiteY3" fmla="*/ 4913 h 1092242"/>
                <a:gd name="connsiteX4" fmla="*/ 5536504 w 5536504"/>
                <a:gd name="connsiteY4" fmla="*/ 1082151 h 1092242"/>
                <a:gd name="connsiteX5" fmla="*/ 3995802 w 5536504"/>
                <a:gd name="connsiteY5" fmla="*/ 1055148 h 1092242"/>
                <a:gd name="connsiteX6" fmla="*/ 2242159 w 5536504"/>
                <a:gd name="connsiteY6" fmla="*/ 731422 h 1092242"/>
                <a:gd name="connsiteX7" fmla="*/ 0 w 5536504"/>
                <a:gd name="connsiteY7" fmla="*/ 618688 h 1092242"/>
                <a:gd name="connsiteX0" fmla="*/ 0 w 5536504"/>
                <a:gd name="connsiteY0" fmla="*/ 618688 h 1092242"/>
                <a:gd name="connsiteX1" fmla="*/ 2242159 w 5536504"/>
                <a:gd name="connsiteY1" fmla="*/ 482477 h 1092242"/>
                <a:gd name="connsiteX2" fmla="*/ 3945699 w 5536504"/>
                <a:gd name="connsiteY2" fmla="*/ 42491 h 1092242"/>
                <a:gd name="connsiteX3" fmla="*/ 5536504 w 5536504"/>
                <a:gd name="connsiteY3" fmla="*/ 4913 h 1092242"/>
                <a:gd name="connsiteX4" fmla="*/ 5536504 w 5536504"/>
                <a:gd name="connsiteY4" fmla="*/ 1082151 h 1092242"/>
                <a:gd name="connsiteX5" fmla="*/ 3995802 w 5536504"/>
                <a:gd name="connsiteY5" fmla="*/ 1055148 h 1092242"/>
                <a:gd name="connsiteX6" fmla="*/ 2242159 w 5536504"/>
                <a:gd name="connsiteY6" fmla="*/ 731422 h 1092242"/>
                <a:gd name="connsiteX7" fmla="*/ 0 w 5536504"/>
                <a:gd name="connsiteY7" fmla="*/ 618688 h 1092242"/>
                <a:gd name="connsiteX0" fmla="*/ 0 w 5536504"/>
                <a:gd name="connsiteY0" fmla="*/ 618688 h 1092242"/>
                <a:gd name="connsiteX1" fmla="*/ 2242159 w 5536504"/>
                <a:gd name="connsiteY1" fmla="*/ 482477 h 1092242"/>
                <a:gd name="connsiteX2" fmla="*/ 3945699 w 5536504"/>
                <a:gd name="connsiteY2" fmla="*/ 42491 h 1092242"/>
                <a:gd name="connsiteX3" fmla="*/ 5536504 w 5536504"/>
                <a:gd name="connsiteY3" fmla="*/ 4913 h 1092242"/>
                <a:gd name="connsiteX4" fmla="*/ 5536504 w 5536504"/>
                <a:gd name="connsiteY4" fmla="*/ 1082151 h 1092242"/>
                <a:gd name="connsiteX5" fmla="*/ 3995802 w 5536504"/>
                <a:gd name="connsiteY5" fmla="*/ 1055148 h 1092242"/>
                <a:gd name="connsiteX6" fmla="*/ 2264790 w 5536504"/>
                <a:gd name="connsiteY6" fmla="*/ 695418 h 1092242"/>
                <a:gd name="connsiteX7" fmla="*/ 0 w 5536504"/>
                <a:gd name="connsiteY7" fmla="*/ 618688 h 109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36504" h="1092242">
                  <a:moveTo>
                    <a:pt x="0" y="618688"/>
                  </a:moveTo>
                  <a:lnTo>
                    <a:pt x="2242159" y="482477"/>
                  </a:lnTo>
                  <a:cubicBezTo>
                    <a:pt x="3072550" y="415773"/>
                    <a:pt x="3281820" y="176102"/>
                    <a:pt x="3945699" y="42491"/>
                  </a:cubicBezTo>
                  <a:cubicBezTo>
                    <a:pt x="4885150" y="-32665"/>
                    <a:pt x="5022937" y="17439"/>
                    <a:pt x="5536504" y="4913"/>
                  </a:cubicBezTo>
                  <a:lnTo>
                    <a:pt x="5536504" y="1082151"/>
                  </a:lnTo>
                  <a:cubicBezTo>
                    <a:pt x="5022937" y="1082151"/>
                    <a:pt x="4935254" y="1117778"/>
                    <a:pt x="3995802" y="1055148"/>
                  </a:cubicBezTo>
                  <a:cubicBezTo>
                    <a:pt x="3285994" y="963290"/>
                    <a:pt x="3529016" y="778275"/>
                    <a:pt x="2264790" y="695418"/>
                  </a:cubicBezTo>
                  <a:lnTo>
                    <a:pt x="0" y="61868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orme libre 9"/>
            <p:cNvSpPr/>
            <p:nvPr/>
          </p:nvSpPr>
          <p:spPr>
            <a:xfrm>
              <a:off x="5868144" y="2860117"/>
              <a:ext cx="720080" cy="288032"/>
            </a:xfrm>
            <a:custGeom>
              <a:avLst/>
              <a:gdLst>
                <a:gd name="connsiteX0" fmla="*/ 0 w 5536504"/>
                <a:gd name="connsiteY0" fmla="*/ 613775 h 1077238"/>
                <a:gd name="connsiteX1" fmla="*/ 2267211 w 5536504"/>
                <a:gd name="connsiteY1" fmla="*/ 588723 h 1077238"/>
                <a:gd name="connsiteX2" fmla="*/ 3995803 w 5536504"/>
                <a:gd name="connsiteY2" fmla="*/ 37578 h 1077238"/>
                <a:gd name="connsiteX3" fmla="*/ 5536504 w 5536504"/>
                <a:gd name="connsiteY3" fmla="*/ 0 h 1077238"/>
                <a:gd name="connsiteX4" fmla="*/ 5536504 w 5536504"/>
                <a:gd name="connsiteY4" fmla="*/ 1077238 h 1077238"/>
                <a:gd name="connsiteX5" fmla="*/ 3995803 w 5536504"/>
                <a:gd name="connsiteY5" fmla="*/ 1077238 h 1077238"/>
                <a:gd name="connsiteX6" fmla="*/ 2242159 w 5536504"/>
                <a:gd name="connsiteY6" fmla="*/ 651353 h 1077238"/>
                <a:gd name="connsiteX7" fmla="*/ 0 w 5536504"/>
                <a:gd name="connsiteY7" fmla="*/ 613775 h 1077238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36504" h="1109986">
                  <a:moveTo>
                    <a:pt x="0" y="618688"/>
                  </a:moveTo>
                  <a:lnTo>
                    <a:pt x="2242159" y="518480"/>
                  </a:lnTo>
                  <a:cubicBezTo>
                    <a:pt x="3306871" y="334765"/>
                    <a:pt x="3281820" y="176102"/>
                    <a:pt x="3945699" y="42491"/>
                  </a:cubicBezTo>
                  <a:cubicBezTo>
                    <a:pt x="4885150" y="-32665"/>
                    <a:pt x="5022937" y="17439"/>
                    <a:pt x="5536504" y="4913"/>
                  </a:cubicBezTo>
                  <a:lnTo>
                    <a:pt x="5536504" y="1082151"/>
                  </a:lnTo>
                  <a:cubicBezTo>
                    <a:pt x="5022937" y="1082151"/>
                    <a:pt x="4935255" y="1144781"/>
                    <a:pt x="3995803" y="1082151"/>
                  </a:cubicBezTo>
                  <a:cubicBezTo>
                    <a:pt x="3285995" y="990293"/>
                    <a:pt x="3302696" y="823279"/>
                    <a:pt x="2242159" y="731422"/>
                  </a:cubicBezTo>
                  <a:lnTo>
                    <a:pt x="0" y="618688"/>
                  </a:lnTo>
                  <a:close/>
                </a:path>
              </a:pathLst>
            </a:custGeom>
            <a:solidFill>
              <a:srgbClr val="F253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orme libre 11"/>
            <p:cNvSpPr/>
            <p:nvPr/>
          </p:nvSpPr>
          <p:spPr>
            <a:xfrm>
              <a:off x="5868144" y="3292235"/>
              <a:ext cx="720080" cy="471112"/>
            </a:xfrm>
            <a:custGeom>
              <a:avLst/>
              <a:gdLst>
                <a:gd name="connsiteX0" fmla="*/ 0 w 5536504"/>
                <a:gd name="connsiteY0" fmla="*/ 613775 h 1077238"/>
                <a:gd name="connsiteX1" fmla="*/ 2267211 w 5536504"/>
                <a:gd name="connsiteY1" fmla="*/ 588723 h 1077238"/>
                <a:gd name="connsiteX2" fmla="*/ 3995803 w 5536504"/>
                <a:gd name="connsiteY2" fmla="*/ 37578 h 1077238"/>
                <a:gd name="connsiteX3" fmla="*/ 5536504 w 5536504"/>
                <a:gd name="connsiteY3" fmla="*/ 0 h 1077238"/>
                <a:gd name="connsiteX4" fmla="*/ 5536504 w 5536504"/>
                <a:gd name="connsiteY4" fmla="*/ 1077238 h 1077238"/>
                <a:gd name="connsiteX5" fmla="*/ 3995803 w 5536504"/>
                <a:gd name="connsiteY5" fmla="*/ 1077238 h 1077238"/>
                <a:gd name="connsiteX6" fmla="*/ 2242159 w 5536504"/>
                <a:gd name="connsiteY6" fmla="*/ 651353 h 1077238"/>
                <a:gd name="connsiteX7" fmla="*/ 0 w 5536504"/>
                <a:gd name="connsiteY7" fmla="*/ 613775 h 1077238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36504" h="1109986">
                  <a:moveTo>
                    <a:pt x="0" y="618688"/>
                  </a:moveTo>
                  <a:lnTo>
                    <a:pt x="2242159" y="518480"/>
                  </a:lnTo>
                  <a:cubicBezTo>
                    <a:pt x="3306871" y="334765"/>
                    <a:pt x="3281820" y="176102"/>
                    <a:pt x="3945699" y="42491"/>
                  </a:cubicBezTo>
                  <a:cubicBezTo>
                    <a:pt x="4885150" y="-32665"/>
                    <a:pt x="5022937" y="17439"/>
                    <a:pt x="5536504" y="4913"/>
                  </a:cubicBezTo>
                  <a:lnTo>
                    <a:pt x="5536504" y="1082151"/>
                  </a:lnTo>
                  <a:cubicBezTo>
                    <a:pt x="5022937" y="1082151"/>
                    <a:pt x="4935255" y="1144781"/>
                    <a:pt x="3995803" y="1082151"/>
                  </a:cubicBezTo>
                  <a:cubicBezTo>
                    <a:pt x="3285995" y="990293"/>
                    <a:pt x="3302696" y="823279"/>
                    <a:pt x="2242159" y="731422"/>
                  </a:cubicBezTo>
                  <a:lnTo>
                    <a:pt x="0" y="618688"/>
                  </a:lnTo>
                  <a:close/>
                </a:path>
              </a:pathLst>
            </a:custGeom>
            <a:solidFill>
              <a:srgbClr val="F253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Connecteur droit avec flèche 13"/>
          <p:cNvCxnSpPr/>
          <p:nvPr/>
        </p:nvCxnSpPr>
        <p:spPr>
          <a:xfrm>
            <a:off x="3759564" y="3523279"/>
            <a:ext cx="37353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15"/>
          <p:cNvGrpSpPr>
            <a:grpSpLocks/>
          </p:cNvGrpSpPr>
          <p:nvPr/>
        </p:nvGrpSpPr>
        <p:grpSpPr bwMode="auto">
          <a:xfrm rot="16200000">
            <a:off x="4739315" y="1466998"/>
            <a:ext cx="592801" cy="184001"/>
            <a:chOff x="675" y="1253"/>
            <a:chExt cx="1725" cy="741"/>
          </a:xfrm>
        </p:grpSpPr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675" y="1253"/>
              <a:ext cx="1725" cy="741"/>
            </a:xfrm>
            <a:custGeom>
              <a:avLst/>
              <a:gdLst>
                <a:gd name="T0" fmla="*/ 4305 w 1092"/>
                <a:gd name="T1" fmla="*/ 1251 h 440"/>
                <a:gd name="T2" fmla="*/ 3643 w 1092"/>
                <a:gd name="T3" fmla="*/ 2102 h 440"/>
                <a:gd name="T4" fmla="*/ 662 w 1092"/>
                <a:gd name="T5" fmla="*/ 2102 h 440"/>
                <a:gd name="T6" fmla="*/ 0 w 1092"/>
                <a:gd name="T7" fmla="*/ 1251 h 440"/>
                <a:gd name="T8" fmla="*/ 0 w 1092"/>
                <a:gd name="T9" fmla="*/ 850 h 440"/>
                <a:gd name="T10" fmla="*/ 662 w 1092"/>
                <a:gd name="T11" fmla="*/ 0 h 440"/>
                <a:gd name="T12" fmla="*/ 3643 w 1092"/>
                <a:gd name="T13" fmla="*/ 0 h 440"/>
                <a:gd name="T14" fmla="*/ 4305 w 1092"/>
                <a:gd name="T15" fmla="*/ 850 h 440"/>
                <a:gd name="T16" fmla="*/ 4305 w 1092"/>
                <a:gd name="T17" fmla="*/ 1251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2" h="440">
                  <a:moveTo>
                    <a:pt x="1092" y="262"/>
                  </a:moveTo>
                  <a:cubicBezTo>
                    <a:pt x="1092" y="360"/>
                    <a:pt x="1017" y="440"/>
                    <a:pt x="924" y="440"/>
                  </a:cubicBez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0"/>
                    <a:pt x="0" y="26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1017" y="0"/>
                    <a:pt x="1092" y="80"/>
                    <a:pt x="1092" y="178"/>
                  </a:cubicBezTo>
                  <a:lnTo>
                    <a:pt x="1092" y="262"/>
                  </a:lnTo>
                  <a:close/>
                </a:path>
              </a:pathLst>
            </a:custGeom>
            <a:solidFill>
              <a:srgbClr val="F97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1547" y="1253"/>
              <a:ext cx="853" cy="741"/>
            </a:xfrm>
            <a:custGeom>
              <a:avLst/>
              <a:gdLst>
                <a:gd name="T0" fmla="*/ 0 w 540"/>
                <a:gd name="T1" fmla="*/ 2102 h 440"/>
                <a:gd name="T2" fmla="*/ 1467 w 540"/>
                <a:gd name="T3" fmla="*/ 2102 h 440"/>
                <a:gd name="T4" fmla="*/ 2128 w 540"/>
                <a:gd name="T5" fmla="*/ 1251 h 440"/>
                <a:gd name="T6" fmla="*/ 2128 w 540"/>
                <a:gd name="T7" fmla="*/ 850 h 440"/>
                <a:gd name="T8" fmla="*/ 1467 w 540"/>
                <a:gd name="T9" fmla="*/ 0 h 440"/>
                <a:gd name="T10" fmla="*/ 0 w 540"/>
                <a:gd name="T11" fmla="*/ 0 h 440"/>
                <a:gd name="T12" fmla="*/ 190 w 540"/>
                <a:gd name="T13" fmla="*/ 1032 h 440"/>
                <a:gd name="T14" fmla="*/ 0 w 540"/>
                <a:gd name="T15" fmla="*/ 2102 h 4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0" h="440">
                  <a:moveTo>
                    <a:pt x="0" y="440"/>
                  </a:moveTo>
                  <a:cubicBezTo>
                    <a:pt x="372" y="440"/>
                    <a:pt x="372" y="440"/>
                    <a:pt x="372" y="440"/>
                  </a:cubicBezTo>
                  <a:cubicBezTo>
                    <a:pt x="465" y="440"/>
                    <a:pt x="540" y="360"/>
                    <a:pt x="540" y="262"/>
                  </a:cubicBezTo>
                  <a:cubicBezTo>
                    <a:pt x="540" y="178"/>
                    <a:pt x="540" y="178"/>
                    <a:pt x="540" y="178"/>
                  </a:cubicBezTo>
                  <a:cubicBezTo>
                    <a:pt x="540" y="80"/>
                    <a:pt x="465" y="0"/>
                    <a:pt x="3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8" y="28"/>
                    <a:pt x="48" y="216"/>
                  </a:cubicBezTo>
                  <a:cubicBezTo>
                    <a:pt x="48" y="404"/>
                    <a:pt x="0" y="440"/>
                    <a:pt x="0" y="440"/>
                  </a:cubicBezTo>
                  <a:close/>
                </a:path>
              </a:pathLst>
            </a:custGeom>
            <a:solidFill>
              <a:srgbClr val="090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675" y="1253"/>
              <a:ext cx="920" cy="741"/>
            </a:xfrm>
            <a:custGeom>
              <a:avLst/>
              <a:gdLst>
                <a:gd name="T0" fmla="*/ 2181 w 582"/>
                <a:gd name="T1" fmla="*/ 2102 h 440"/>
                <a:gd name="T2" fmla="*/ 659 w 582"/>
                <a:gd name="T3" fmla="*/ 2102 h 440"/>
                <a:gd name="T4" fmla="*/ 0 w 582"/>
                <a:gd name="T5" fmla="*/ 1251 h 440"/>
                <a:gd name="T6" fmla="*/ 0 w 582"/>
                <a:gd name="T7" fmla="*/ 854 h 440"/>
                <a:gd name="T8" fmla="*/ 659 w 582"/>
                <a:gd name="T9" fmla="*/ 0 h 440"/>
                <a:gd name="T10" fmla="*/ 362 w 582"/>
                <a:gd name="T11" fmla="*/ 1053 h 440"/>
                <a:gd name="T12" fmla="*/ 2053 w 582"/>
                <a:gd name="T13" fmla="*/ 1815 h 440"/>
                <a:gd name="T14" fmla="*/ 2298 w 582"/>
                <a:gd name="T15" fmla="*/ 1821 h 440"/>
                <a:gd name="T16" fmla="*/ 2181 w 582"/>
                <a:gd name="T17" fmla="*/ 2102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82" h="440">
                  <a:moveTo>
                    <a:pt x="552" y="440"/>
                  </a:moveTo>
                  <a:cubicBezTo>
                    <a:pt x="167" y="440"/>
                    <a:pt x="167" y="440"/>
                    <a:pt x="167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7" y="0"/>
                  </a:cubicBezTo>
                  <a:cubicBezTo>
                    <a:pt x="167" y="0"/>
                    <a:pt x="88" y="4"/>
                    <a:pt x="92" y="220"/>
                  </a:cubicBezTo>
                  <a:cubicBezTo>
                    <a:pt x="94" y="365"/>
                    <a:pt x="212" y="380"/>
                    <a:pt x="520" y="380"/>
                  </a:cubicBezTo>
                  <a:cubicBezTo>
                    <a:pt x="541" y="380"/>
                    <a:pt x="562" y="381"/>
                    <a:pt x="582" y="381"/>
                  </a:cubicBezTo>
                  <a:cubicBezTo>
                    <a:pt x="582" y="381"/>
                    <a:pt x="564" y="436"/>
                    <a:pt x="552" y="440"/>
                  </a:cubicBezTo>
                  <a:close/>
                </a:path>
              </a:pathLst>
            </a:custGeom>
            <a:solidFill>
              <a:srgbClr val="E26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1547" y="1792"/>
              <a:ext cx="839" cy="202"/>
            </a:xfrm>
            <a:custGeom>
              <a:avLst/>
              <a:gdLst>
                <a:gd name="T0" fmla="*/ 0 w 531"/>
                <a:gd name="T1" fmla="*/ 572 h 120"/>
                <a:gd name="T2" fmla="*/ 1468 w 531"/>
                <a:gd name="T3" fmla="*/ 572 h 120"/>
                <a:gd name="T4" fmla="*/ 2095 w 531"/>
                <a:gd name="T5" fmla="*/ 0 h 120"/>
                <a:gd name="T6" fmla="*/ 117 w 531"/>
                <a:gd name="T7" fmla="*/ 291 h 120"/>
                <a:gd name="T8" fmla="*/ 0 w 531"/>
                <a:gd name="T9" fmla="*/ 572 h 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1" h="120">
                  <a:moveTo>
                    <a:pt x="0" y="120"/>
                  </a:moveTo>
                  <a:cubicBezTo>
                    <a:pt x="372" y="120"/>
                    <a:pt x="372" y="120"/>
                    <a:pt x="372" y="120"/>
                  </a:cubicBezTo>
                  <a:cubicBezTo>
                    <a:pt x="446" y="120"/>
                    <a:pt x="508" y="70"/>
                    <a:pt x="531" y="0"/>
                  </a:cubicBezTo>
                  <a:cubicBezTo>
                    <a:pt x="459" y="78"/>
                    <a:pt x="300" y="63"/>
                    <a:pt x="30" y="61"/>
                  </a:cubicBezTo>
                  <a:cubicBezTo>
                    <a:pt x="30" y="61"/>
                    <a:pt x="18" y="104"/>
                    <a:pt x="0" y="120"/>
                  </a:cubicBezTo>
                  <a:close/>
                </a:path>
              </a:pathLst>
            </a:custGeom>
            <a:solidFill>
              <a:srgbClr val="070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5" name="Oval 20"/>
            <p:cNvSpPr>
              <a:spLocks noChangeArrowheads="1"/>
            </p:cNvSpPr>
            <p:nvPr/>
          </p:nvSpPr>
          <p:spPr bwMode="auto">
            <a:xfrm>
              <a:off x="678" y="1371"/>
              <a:ext cx="215" cy="529"/>
            </a:xfrm>
            <a:prstGeom prst="ellipse">
              <a:avLst/>
            </a:prstGeom>
            <a:solidFill>
              <a:srgbClr val="E26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931" y="1374"/>
              <a:ext cx="694" cy="474"/>
            </a:xfrm>
            <a:custGeom>
              <a:avLst/>
              <a:gdLst>
                <a:gd name="T0" fmla="*/ 0 w 439"/>
                <a:gd name="T1" fmla="*/ 96 h 281"/>
                <a:gd name="T2" fmla="*/ 81 w 439"/>
                <a:gd name="T3" fmla="*/ 638 h 281"/>
                <a:gd name="T4" fmla="*/ 150 w 439"/>
                <a:gd name="T5" fmla="*/ 1095 h 281"/>
                <a:gd name="T6" fmla="*/ 1699 w 439"/>
                <a:gd name="T7" fmla="*/ 1132 h 281"/>
                <a:gd name="T8" fmla="*/ 1720 w 439"/>
                <a:gd name="T9" fmla="*/ 558 h 281"/>
                <a:gd name="T10" fmla="*/ 1665 w 439"/>
                <a:gd name="T11" fmla="*/ 86 h 281"/>
                <a:gd name="T12" fmla="*/ 22 w 439"/>
                <a:gd name="T13" fmla="*/ 86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9" h="281">
                  <a:moveTo>
                    <a:pt x="0" y="20"/>
                  </a:moveTo>
                  <a:cubicBezTo>
                    <a:pt x="13" y="57"/>
                    <a:pt x="17" y="93"/>
                    <a:pt x="20" y="133"/>
                  </a:cubicBezTo>
                  <a:cubicBezTo>
                    <a:pt x="23" y="162"/>
                    <a:pt x="14" y="206"/>
                    <a:pt x="38" y="228"/>
                  </a:cubicBezTo>
                  <a:cubicBezTo>
                    <a:pt x="56" y="244"/>
                    <a:pt x="419" y="281"/>
                    <a:pt x="430" y="236"/>
                  </a:cubicBezTo>
                  <a:cubicBezTo>
                    <a:pt x="438" y="209"/>
                    <a:pt x="439" y="146"/>
                    <a:pt x="435" y="116"/>
                  </a:cubicBezTo>
                  <a:cubicBezTo>
                    <a:pt x="432" y="95"/>
                    <a:pt x="439" y="33"/>
                    <a:pt x="421" y="18"/>
                  </a:cubicBezTo>
                  <a:cubicBezTo>
                    <a:pt x="408" y="6"/>
                    <a:pt x="25" y="0"/>
                    <a:pt x="6" y="18"/>
                  </a:cubicBezTo>
                </a:path>
              </a:pathLst>
            </a:custGeom>
            <a:solidFill>
              <a:srgbClr val="F78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auto">
            <a:xfrm>
              <a:off x="1606" y="1386"/>
              <a:ext cx="766" cy="495"/>
            </a:xfrm>
            <a:custGeom>
              <a:avLst/>
              <a:gdLst>
                <a:gd name="T0" fmla="*/ 22 w 485"/>
                <a:gd name="T1" fmla="*/ 37 h 294"/>
                <a:gd name="T2" fmla="*/ 68 w 485"/>
                <a:gd name="T3" fmla="*/ 887 h 294"/>
                <a:gd name="T4" fmla="*/ 145 w 485"/>
                <a:gd name="T5" fmla="*/ 1153 h 294"/>
                <a:gd name="T6" fmla="*/ 1829 w 485"/>
                <a:gd name="T7" fmla="*/ 970 h 294"/>
                <a:gd name="T8" fmla="*/ 1808 w 485"/>
                <a:gd name="T9" fmla="*/ 273 h 294"/>
                <a:gd name="T10" fmla="*/ 1421 w 485"/>
                <a:gd name="T11" fmla="*/ 34 h 294"/>
                <a:gd name="T12" fmla="*/ 22 w 485"/>
                <a:gd name="T13" fmla="*/ 37 h 2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5" h="294">
                  <a:moveTo>
                    <a:pt x="6" y="8"/>
                  </a:moveTo>
                  <a:cubicBezTo>
                    <a:pt x="21" y="41"/>
                    <a:pt x="19" y="169"/>
                    <a:pt x="17" y="186"/>
                  </a:cubicBezTo>
                  <a:cubicBezTo>
                    <a:pt x="14" y="207"/>
                    <a:pt x="0" y="240"/>
                    <a:pt x="37" y="242"/>
                  </a:cubicBezTo>
                  <a:cubicBezTo>
                    <a:pt x="74" y="244"/>
                    <a:pt x="404" y="294"/>
                    <a:pt x="464" y="203"/>
                  </a:cubicBezTo>
                  <a:cubicBezTo>
                    <a:pt x="485" y="171"/>
                    <a:pt x="478" y="89"/>
                    <a:pt x="459" y="57"/>
                  </a:cubicBezTo>
                  <a:cubicBezTo>
                    <a:pt x="437" y="22"/>
                    <a:pt x="401" y="11"/>
                    <a:pt x="361" y="7"/>
                  </a:cubicBezTo>
                  <a:cubicBezTo>
                    <a:pt x="300" y="0"/>
                    <a:pt x="15" y="3"/>
                    <a:pt x="6" y="8"/>
                  </a:cubicBezTo>
                </a:path>
              </a:pathLst>
            </a:custGeom>
            <a:solidFill>
              <a:srgbClr val="2323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8" name="Freeform 23"/>
            <p:cNvSpPr>
              <a:spLocks/>
            </p:cNvSpPr>
            <p:nvPr/>
          </p:nvSpPr>
          <p:spPr bwMode="auto">
            <a:xfrm>
              <a:off x="1565" y="1315"/>
              <a:ext cx="57" cy="568"/>
            </a:xfrm>
            <a:custGeom>
              <a:avLst/>
              <a:gdLst>
                <a:gd name="T0" fmla="*/ 40 w 36"/>
                <a:gd name="T1" fmla="*/ 0 h 337"/>
                <a:gd name="T2" fmla="*/ 116 w 36"/>
                <a:gd name="T3" fmla="*/ 327 h 337"/>
                <a:gd name="T4" fmla="*/ 124 w 36"/>
                <a:gd name="T5" fmla="*/ 770 h 337"/>
                <a:gd name="T6" fmla="*/ 82 w 36"/>
                <a:gd name="T7" fmla="*/ 1215 h 337"/>
                <a:gd name="T8" fmla="*/ 0 w 36"/>
                <a:gd name="T9" fmla="*/ 1613 h 337"/>
                <a:gd name="T10" fmla="*/ 108 w 36"/>
                <a:gd name="T11" fmla="*/ 1284 h 337"/>
                <a:gd name="T12" fmla="*/ 138 w 36"/>
                <a:gd name="T13" fmla="*/ 861 h 337"/>
                <a:gd name="T14" fmla="*/ 124 w 36"/>
                <a:gd name="T15" fmla="*/ 469 h 337"/>
                <a:gd name="T16" fmla="*/ 87 w 36"/>
                <a:gd name="T17" fmla="*/ 236 h 337"/>
                <a:gd name="T18" fmla="*/ 55 w 36"/>
                <a:gd name="T19" fmla="*/ 78 h 3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337">
                  <a:moveTo>
                    <a:pt x="10" y="0"/>
                  </a:moveTo>
                  <a:cubicBezTo>
                    <a:pt x="23" y="13"/>
                    <a:pt x="28" y="49"/>
                    <a:pt x="29" y="68"/>
                  </a:cubicBezTo>
                  <a:cubicBezTo>
                    <a:pt x="32" y="98"/>
                    <a:pt x="34" y="131"/>
                    <a:pt x="31" y="161"/>
                  </a:cubicBezTo>
                  <a:cubicBezTo>
                    <a:pt x="28" y="192"/>
                    <a:pt x="27" y="224"/>
                    <a:pt x="21" y="254"/>
                  </a:cubicBezTo>
                  <a:cubicBezTo>
                    <a:pt x="16" y="280"/>
                    <a:pt x="10" y="312"/>
                    <a:pt x="0" y="337"/>
                  </a:cubicBezTo>
                  <a:cubicBezTo>
                    <a:pt x="16" y="321"/>
                    <a:pt x="22" y="289"/>
                    <a:pt x="27" y="268"/>
                  </a:cubicBezTo>
                  <a:cubicBezTo>
                    <a:pt x="34" y="239"/>
                    <a:pt x="34" y="209"/>
                    <a:pt x="35" y="180"/>
                  </a:cubicBezTo>
                  <a:cubicBezTo>
                    <a:pt x="36" y="153"/>
                    <a:pt x="35" y="125"/>
                    <a:pt x="31" y="98"/>
                  </a:cubicBezTo>
                  <a:cubicBezTo>
                    <a:pt x="29" y="82"/>
                    <a:pt x="26" y="65"/>
                    <a:pt x="22" y="49"/>
                  </a:cubicBezTo>
                  <a:cubicBezTo>
                    <a:pt x="20" y="38"/>
                    <a:pt x="14" y="26"/>
                    <a:pt x="14" y="16"/>
                  </a:cubicBezTo>
                </a:path>
              </a:pathLst>
            </a:custGeom>
            <a:solidFill>
              <a:srgbClr val="F4A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9" name="Freeform 24"/>
            <p:cNvSpPr>
              <a:spLocks/>
            </p:cNvSpPr>
            <p:nvPr/>
          </p:nvSpPr>
          <p:spPr bwMode="auto">
            <a:xfrm>
              <a:off x="1579" y="1302"/>
              <a:ext cx="665" cy="52"/>
            </a:xfrm>
            <a:custGeom>
              <a:avLst/>
              <a:gdLst>
                <a:gd name="T0" fmla="*/ 14 w 421"/>
                <a:gd name="T1" fmla="*/ 42 h 31"/>
                <a:gd name="T2" fmla="*/ 1447 w 421"/>
                <a:gd name="T3" fmla="*/ 20 h 31"/>
                <a:gd name="T4" fmla="*/ 1659 w 421"/>
                <a:gd name="T5" fmla="*/ 146 h 31"/>
                <a:gd name="T6" fmla="*/ 1428 w 421"/>
                <a:gd name="T7" fmla="*/ 0 h 31"/>
                <a:gd name="T8" fmla="*/ 0 w 421"/>
                <a:gd name="T9" fmla="*/ 0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1" h="31">
                  <a:moveTo>
                    <a:pt x="4" y="9"/>
                  </a:moveTo>
                  <a:cubicBezTo>
                    <a:pt x="187" y="7"/>
                    <a:pt x="367" y="4"/>
                    <a:pt x="367" y="4"/>
                  </a:cubicBezTo>
                  <a:cubicBezTo>
                    <a:pt x="367" y="4"/>
                    <a:pt x="407" y="11"/>
                    <a:pt x="421" y="31"/>
                  </a:cubicBezTo>
                  <a:cubicBezTo>
                    <a:pt x="421" y="31"/>
                    <a:pt x="392" y="0"/>
                    <a:pt x="36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D4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30" name="Freeform 25"/>
            <p:cNvSpPr>
              <a:spLocks/>
            </p:cNvSpPr>
            <p:nvPr/>
          </p:nvSpPr>
          <p:spPr bwMode="auto">
            <a:xfrm>
              <a:off x="866" y="1302"/>
              <a:ext cx="719" cy="86"/>
            </a:xfrm>
            <a:custGeom>
              <a:avLst/>
              <a:gdLst>
                <a:gd name="T0" fmla="*/ 1781 w 455"/>
                <a:gd name="T1" fmla="*/ 0 h 51"/>
                <a:gd name="T2" fmla="*/ 307 w 455"/>
                <a:gd name="T3" fmla="*/ 0 h 51"/>
                <a:gd name="T4" fmla="*/ 0 w 455"/>
                <a:gd name="T5" fmla="*/ 245 h 51"/>
                <a:gd name="T6" fmla="*/ 324 w 455"/>
                <a:gd name="T7" fmla="*/ 62 h 51"/>
                <a:gd name="T8" fmla="*/ 1795 w 455"/>
                <a:gd name="T9" fmla="*/ 42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5" h="51">
                  <a:moveTo>
                    <a:pt x="451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17" y="8"/>
                    <a:pt x="0" y="51"/>
                  </a:cubicBezTo>
                  <a:cubicBezTo>
                    <a:pt x="0" y="51"/>
                    <a:pt x="34" y="13"/>
                    <a:pt x="82" y="13"/>
                  </a:cubicBezTo>
                  <a:cubicBezTo>
                    <a:pt x="105" y="13"/>
                    <a:pt x="281" y="11"/>
                    <a:pt x="455" y="9"/>
                  </a:cubicBezTo>
                </a:path>
              </a:pathLst>
            </a:custGeom>
            <a:solidFill>
              <a:srgbClr val="F4B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1633" y="1524"/>
              <a:ext cx="597" cy="59"/>
            </a:xfrm>
            <a:custGeom>
              <a:avLst/>
              <a:gdLst>
                <a:gd name="T0" fmla="*/ 0 w 378"/>
                <a:gd name="T1" fmla="*/ 13 h 35"/>
                <a:gd name="T2" fmla="*/ 5 w 378"/>
                <a:gd name="T3" fmla="*/ 167 h 35"/>
                <a:gd name="T4" fmla="*/ 1489 w 378"/>
                <a:gd name="T5" fmla="*/ 86 h 35"/>
                <a:gd name="T6" fmla="*/ 0 w 378"/>
                <a:gd name="T7" fmla="*/ 13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8" h="35">
                  <a:moveTo>
                    <a:pt x="0" y="3"/>
                  </a:moveTo>
                  <a:cubicBezTo>
                    <a:pt x="0" y="3"/>
                    <a:pt x="1" y="28"/>
                    <a:pt x="1" y="35"/>
                  </a:cubicBezTo>
                  <a:cubicBezTo>
                    <a:pt x="378" y="18"/>
                    <a:pt x="378" y="18"/>
                    <a:pt x="378" y="18"/>
                  </a:cubicBezTo>
                  <a:cubicBezTo>
                    <a:pt x="378" y="18"/>
                    <a:pt x="45" y="0"/>
                    <a:pt x="0" y="3"/>
                  </a:cubicBezTo>
                  <a:close/>
                </a:path>
              </a:pathLst>
            </a:custGeom>
            <a:solidFill>
              <a:srgbClr val="454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32" name="Freeform 27"/>
            <p:cNvSpPr>
              <a:spLocks/>
            </p:cNvSpPr>
            <p:nvPr/>
          </p:nvSpPr>
          <p:spPr bwMode="auto">
            <a:xfrm>
              <a:off x="1633" y="1541"/>
              <a:ext cx="493" cy="20"/>
            </a:xfrm>
            <a:custGeom>
              <a:avLst/>
              <a:gdLst>
                <a:gd name="T0" fmla="*/ 0 w 493"/>
                <a:gd name="T1" fmla="*/ 0 h 20"/>
                <a:gd name="T2" fmla="*/ 1 w 493"/>
                <a:gd name="T3" fmla="*/ 20 h 20"/>
                <a:gd name="T4" fmla="*/ 493 w 493"/>
                <a:gd name="T5" fmla="*/ 14 h 20"/>
                <a:gd name="T6" fmla="*/ 0 w 493"/>
                <a:gd name="T7" fmla="*/ 0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3" h="20">
                  <a:moveTo>
                    <a:pt x="0" y="0"/>
                  </a:moveTo>
                  <a:lnTo>
                    <a:pt x="1" y="20"/>
                  </a:lnTo>
                  <a:lnTo>
                    <a:pt x="493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1026" y="1405"/>
              <a:ext cx="1130" cy="27"/>
            </a:xfrm>
            <a:custGeom>
              <a:avLst/>
              <a:gdLst>
                <a:gd name="T0" fmla="*/ 0 w 715"/>
                <a:gd name="T1" fmla="*/ 0 h 16"/>
                <a:gd name="T2" fmla="*/ 2823 w 715"/>
                <a:gd name="T3" fmla="*/ 0 h 16"/>
                <a:gd name="T4" fmla="*/ 0 w 715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5" h="16">
                  <a:moveTo>
                    <a:pt x="0" y="0"/>
                  </a:moveTo>
                  <a:cubicBezTo>
                    <a:pt x="715" y="0"/>
                    <a:pt x="715" y="0"/>
                    <a:pt x="715" y="0"/>
                  </a:cubicBezTo>
                  <a:cubicBezTo>
                    <a:pt x="715" y="0"/>
                    <a:pt x="123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1026" y="1732"/>
              <a:ext cx="592" cy="33"/>
            </a:xfrm>
            <a:custGeom>
              <a:avLst/>
              <a:gdLst>
                <a:gd name="T0" fmla="*/ 1470 w 375"/>
                <a:gd name="T1" fmla="*/ 89 h 20"/>
                <a:gd name="T2" fmla="*/ 0 w 375"/>
                <a:gd name="T3" fmla="*/ 0 h 20"/>
                <a:gd name="T4" fmla="*/ 1476 w 375"/>
                <a:gd name="T5" fmla="*/ 0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5" h="20">
                  <a:moveTo>
                    <a:pt x="374" y="20"/>
                  </a:moveTo>
                  <a:cubicBezTo>
                    <a:pt x="261" y="20"/>
                    <a:pt x="132" y="16"/>
                    <a:pt x="0" y="0"/>
                  </a:cubicBezTo>
                  <a:cubicBezTo>
                    <a:pt x="375" y="0"/>
                    <a:pt x="375" y="0"/>
                    <a:pt x="375" y="0"/>
                  </a:cubicBezTo>
                </a:path>
              </a:pathLst>
            </a:custGeom>
            <a:solidFill>
              <a:srgbClr val="F4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35" name="Freeform 30"/>
            <p:cNvSpPr>
              <a:spLocks/>
            </p:cNvSpPr>
            <p:nvPr/>
          </p:nvSpPr>
          <p:spPr bwMode="auto">
            <a:xfrm>
              <a:off x="1617" y="1732"/>
              <a:ext cx="578" cy="33"/>
            </a:xfrm>
            <a:custGeom>
              <a:avLst/>
              <a:gdLst>
                <a:gd name="T0" fmla="*/ 5 w 366"/>
                <a:gd name="T1" fmla="*/ 0 h 20"/>
                <a:gd name="T2" fmla="*/ 1442 w 366"/>
                <a:gd name="T3" fmla="*/ 0 h 20"/>
                <a:gd name="T4" fmla="*/ 0 w 366"/>
                <a:gd name="T5" fmla="*/ 89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6" h="20">
                  <a:moveTo>
                    <a:pt x="1" y="0"/>
                  </a:moveTo>
                  <a:cubicBezTo>
                    <a:pt x="366" y="0"/>
                    <a:pt x="366" y="0"/>
                    <a:pt x="366" y="0"/>
                  </a:cubicBezTo>
                  <a:cubicBezTo>
                    <a:pt x="366" y="0"/>
                    <a:pt x="213" y="19"/>
                    <a:pt x="0" y="20"/>
                  </a:cubicBezTo>
                </a:path>
              </a:pathLst>
            </a:custGeom>
            <a:solidFill>
              <a:srgbClr val="3131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675" y="1253"/>
              <a:ext cx="770" cy="741"/>
            </a:xfrm>
            <a:custGeom>
              <a:avLst/>
              <a:gdLst>
                <a:gd name="T0" fmla="*/ 1924 w 487"/>
                <a:gd name="T1" fmla="*/ 2102 h 440"/>
                <a:gd name="T2" fmla="*/ 666 w 487"/>
                <a:gd name="T3" fmla="*/ 2102 h 440"/>
                <a:gd name="T4" fmla="*/ 0 w 487"/>
                <a:gd name="T5" fmla="*/ 1251 h 440"/>
                <a:gd name="T6" fmla="*/ 0 w 487"/>
                <a:gd name="T7" fmla="*/ 854 h 440"/>
                <a:gd name="T8" fmla="*/ 666 w 487"/>
                <a:gd name="T9" fmla="*/ 0 h 440"/>
                <a:gd name="T10" fmla="*/ 177 w 487"/>
                <a:gd name="T11" fmla="*/ 1061 h 440"/>
                <a:gd name="T12" fmla="*/ 761 w 487"/>
                <a:gd name="T13" fmla="*/ 1925 h 440"/>
                <a:gd name="T14" fmla="*/ 1924 w 487"/>
                <a:gd name="T15" fmla="*/ 2102 h 4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7" h="440">
                  <a:moveTo>
                    <a:pt x="487" y="440"/>
                  </a:move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168" y="0"/>
                    <a:pt x="38" y="12"/>
                    <a:pt x="45" y="222"/>
                  </a:cubicBezTo>
                  <a:cubicBezTo>
                    <a:pt x="50" y="366"/>
                    <a:pt x="90" y="403"/>
                    <a:pt x="192" y="403"/>
                  </a:cubicBezTo>
                  <a:cubicBezTo>
                    <a:pt x="293" y="403"/>
                    <a:pt x="487" y="440"/>
                    <a:pt x="487" y="440"/>
                  </a:cubicBezTo>
                  <a:close/>
                </a:path>
              </a:pathLst>
            </a:custGeom>
            <a:solidFill>
              <a:srgbClr val="BF4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697" y="1470"/>
              <a:ext cx="105" cy="346"/>
            </a:xfrm>
            <a:custGeom>
              <a:avLst/>
              <a:gdLst>
                <a:gd name="T0" fmla="*/ 266 w 66"/>
                <a:gd name="T1" fmla="*/ 484 h 205"/>
                <a:gd name="T2" fmla="*/ 142 w 66"/>
                <a:gd name="T3" fmla="*/ 986 h 205"/>
                <a:gd name="T4" fmla="*/ 0 w 66"/>
                <a:gd name="T5" fmla="*/ 484 h 205"/>
                <a:gd name="T6" fmla="*/ 124 w 66"/>
                <a:gd name="T7" fmla="*/ 0 h 205"/>
                <a:gd name="T8" fmla="*/ 266 w 66"/>
                <a:gd name="T9" fmla="*/ 484 h 2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" h="205">
                  <a:moveTo>
                    <a:pt x="66" y="101"/>
                  </a:moveTo>
                  <a:cubicBezTo>
                    <a:pt x="66" y="141"/>
                    <a:pt x="54" y="205"/>
                    <a:pt x="35" y="205"/>
                  </a:cubicBezTo>
                  <a:cubicBezTo>
                    <a:pt x="17" y="205"/>
                    <a:pt x="0" y="141"/>
                    <a:pt x="0" y="101"/>
                  </a:cubicBezTo>
                  <a:cubicBezTo>
                    <a:pt x="0" y="61"/>
                    <a:pt x="13" y="0"/>
                    <a:pt x="31" y="0"/>
                  </a:cubicBezTo>
                  <a:cubicBezTo>
                    <a:pt x="49" y="0"/>
                    <a:pt x="66" y="61"/>
                    <a:pt x="66" y="101"/>
                  </a:cubicBezTo>
                  <a:close/>
                </a:path>
              </a:pathLst>
            </a:custGeom>
            <a:solidFill>
              <a:srgbClr val="BF4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38" name="Oval 33"/>
            <p:cNvSpPr>
              <a:spLocks noChangeArrowheads="1"/>
            </p:cNvSpPr>
            <p:nvPr/>
          </p:nvSpPr>
          <p:spPr bwMode="auto">
            <a:xfrm>
              <a:off x="1599" y="1398"/>
              <a:ext cx="26" cy="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39" name="Oval 34"/>
            <p:cNvSpPr>
              <a:spLocks noChangeArrowheads="1"/>
            </p:cNvSpPr>
            <p:nvPr/>
          </p:nvSpPr>
          <p:spPr bwMode="auto">
            <a:xfrm>
              <a:off x="1607" y="1452"/>
              <a:ext cx="18" cy="2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40" name="Oval 35"/>
            <p:cNvSpPr>
              <a:spLocks noChangeArrowheads="1"/>
            </p:cNvSpPr>
            <p:nvPr/>
          </p:nvSpPr>
          <p:spPr bwMode="auto">
            <a:xfrm>
              <a:off x="1615" y="1538"/>
              <a:ext cx="27" cy="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41" name="Freeform 36"/>
            <p:cNvSpPr>
              <a:spLocks/>
            </p:cNvSpPr>
            <p:nvPr/>
          </p:nvSpPr>
          <p:spPr bwMode="auto">
            <a:xfrm>
              <a:off x="814" y="1430"/>
              <a:ext cx="67" cy="266"/>
            </a:xfrm>
            <a:custGeom>
              <a:avLst/>
              <a:gdLst>
                <a:gd name="T0" fmla="*/ 73 w 42"/>
                <a:gd name="T1" fmla="*/ 167 h 158"/>
                <a:gd name="T2" fmla="*/ 97 w 42"/>
                <a:gd name="T3" fmla="*/ 754 h 158"/>
                <a:gd name="T4" fmla="*/ 136 w 42"/>
                <a:gd name="T5" fmla="*/ 273 h 158"/>
                <a:gd name="T6" fmla="*/ 0 w 42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2" h="158">
                  <a:moveTo>
                    <a:pt x="18" y="35"/>
                  </a:moveTo>
                  <a:cubicBezTo>
                    <a:pt x="35" y="78"/>
                    <a:pt x="19" y="116"/>
                    <a:pt x="24" y="158"/>
                  </a:cubicBezTo>
                  <a:cubicBezTo>
                    <a:pt x="40" y="131"/>
                    <a:pt x="42" y="87"/>
                    <a:pt x="33" y="57"/>
                  </a:cubicBezTo>
                  <a:cubicBezTo>
                    <a:pt x="27" y="35"/>
                    <a:pt x="5" y="18"/>
                    <a:pt x="0" y="0"/>
                  </a:cubicBezTo>
                </a:path>
              </a:pathLst>
            </a:custGeom>
            <a:solidFill>
              <a:srgbClr val="F4B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42" name="Oval 37"/>
            <p:cNvSpPr>
              <a:spLocks noChangeArrowheads="1"/>
            </p:cNvSpPr>
            <p:nvPr/>
          </p:nvSpPr>
          <p:spPr bwMode="auto">
            <a:xfrm>
              <a:off x="813" y="1408"/>
              <a:ext cx="58" cy="78"/>
            </a:xfrm>
            <a:prstGeom prst="ellipse">
              <a:avLst/>
            </a:prstGeom>
            <a:solidFill>
              <a:srgbClr val="F4B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43" name="Oval 38"/>
            <p:cNvSpPr>
              <a:spLocks noChangeArrowheads="1"/>
            </p:cNvSpPr>
            <p:nvPr/>
          </p:nvSpPr>
          <p:spPr bwMode="auto">
            <a:xfrm>
              <a:off x="860" y="1514"/>
              <a:ext cx="28" cy="44"/>
            </a:xfrm>
            <a:prstGeom prst="ellipse">
              <a:avLst/>
            </a:prstGeom>
            <a:solidFill>
              <a:srgbClr val="F4B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44" name="Freeform 39"/>
            <p:cNvSpPr>
              <a:spLocks/>
            </p:cNvSpPr>
            <p:nvPr/>
          </p:nvSpPr>
          <p:spPr bwMode="auto">
            <a:xfrm>
              <a:off x="675" y="1253"/>
              <a:ext cx="1725" cy="741"/>
            </a:xfrm>
            <a:custGeom>
              <a:avLst/>
              <a:gdLst>
                <a:gd name="T0" fmla="*/ 4305 w 1092"/>
                <a:gd name="T1" fmla="*/ 1251 h 440"/>
                <a:gd name="T2" fmla="*/ 3643 w 1092"/>
                <a:gd name="T3" fmla="*/ 2102 h 440"/>
                <a:gd name="T4" fmla="*/ 662 w 1092"/>
                <a:gd name="T5" fmla="*/ 2102 h 440"/>
                <a:gd name="T6" fmla="*/ 0 w 1092"/>
                <a:gd name="T7" fmla="*/ 1251 h 440"/>
                <a:gd name="T8" fmla="*/ 0 w 1092"/>
                <a:gd name="T9" fmla="*/ 854 h 440"/>
                <a:gd name="T10" fmla="*/ 662 w 1092"/>
                <a:gd name="T11" fmla="*/ 0 h 440"/>
                <a:gd name="T12" fmla="*/ 3643 w 1092"/>
                <a:gd name="T13" fmla="*/ 0 h 440"/>
                <a:gd name="T14" fmla="*/ 4305 w 1092"/>
                <a:gd name="T15" fmla="*/ 854 h 440"/>
                <a:gd name="T16" fmla="*/ 4305 w 1092"/>
                <a:gd name="T17" fmla="*/ 1251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2" h="440">
                  <a:moveTo>
                    <a:pt x="1092" y="262"/>
                  </a:moveTo>
                  <a:cubicBezTo>
                    <a:pt x="1092" y="361"/>
                    <a:pt x="1017" y="440"/>
                    <a:pt x="924" y="440"/>
                  </a:cubicBez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1017" y="0"/>
                    <a:pt x="1092" y="80"/>
                    <a:pt x="1092" y="179"/>
                  </a:cubicBezTo>
                  <a:lnTo>
                    <a:pt x="1092" y="262"/>
                  </a:lnTo>
                  <a:close/>
                </a:path>
              </a:pathLst>
            </a:custGeom>
            <a:noFill/>
            <a:ln w="952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45" name="Freeform 40"/>
            <p:cNvSpPr>
              <a:spLocks/>
            </p:cNvSpPr>
            <p:nvPr/>
          </p:nvSpPr>
          <p:spPr bwMode="auto">
            <a:xfrm>
              <a:off x="1555" y="1261"/>
              <a:ext cx="54" cy="144"/>
            </a:xfrm>
            <a:custGeom>
              <a:avLst/>
              <a:gdLst>
                <a:gd name="T0" fmla="*/ 0 w 34"/>
                <a:gd name="T1" fmla="*/ 0 h 85"/>
                <a:gd name="T2" fmla="*/ 137 w 34"/>
                <a:gd name="T3" fmla="*/ 413 h 8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" h="85">
                  <a:moveTo>
                    <a:pt x="0" y="0"/>
                  </a:moveTo>
                  <a:cubicBezTo>
                    <a:pt x="0" y="0"/>
                    <a:pt x="29" y="38"/>
                    <a:pt x="34" y="85"/>
                  </a:cubicBezTo>
                </a:path>
              </a:pathLst>
            </a:custGeom>
            <a:noFill/>
            <a:ln w="4763" cap="rnd">
              <a:solidFill>
                <a:srgbClr val="FCFCF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46" name="Freeform 41"/>
            <p:cNvSpPr>
              <a:spLocks/>
            </p:cNvSpPr>
            <p:nvPr/>
          </p:nvSpPr>
          <p:spPr bwMode="auto">
            <a:xfrm>
              <a:off x="1558" y="1743"/>
              <a:ext cx="60" cy="236"/>
            </a:xfrm>
            <a:custGeom>
              <a:avLst/>
              <a:gdLst>
                <a:gd name="T0" fmla="*/ 150 w 38"/>
                <a:gd name="T1" fmla="*/ 0 h 140"/>
                <a:gd name="T2" fmla="*/ 0 w 38"/>
                <a:gd name="T3" fmla="*/ 671 h 14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140">
                  <a:moveTo>
                    <a:pt x="38" y="0"/>
                  </a:moveTo>
                  <a:cubicBezTo>
                    <a:pt x="38" y="0"/>
                    <a:pt x="31" y="94"/>
                    <a:pt x="0" y="140"/>
                  </a:cubicBezTo>
                </a:path>
              </a:pathLst>
            </a:custGeom>
            <a:noFill/>
            <a:ln w="4763" cap="rnd">
              <a:solidFill>
                <a:srgbClr val="FCFCF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6699735" y="2453992"/>
            <a:ext cx="228181" cy="133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eur droit 48"/>
          <p:cNvCxnSpPr>
            <a:endCxn id="50" idx="1"/>
          </p:cNvCxnSpPr>
          <p:nvPr/>
        </p:nvCxnSpPr>
        <p:spPr>
          <a:xfrm>
            <a:off x="6927916" y="2587175"/>
            <a:ext cx="831948" cy="441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7759864" y="2875207"/>
            <a:ext cx="127663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 smtClean="0"/>
              <a:t>In vitro </a:t>
            </a:r>
            <a:r>
              <a:rPr lang="fr-FR" sz="1400" dirty="0" err="1" smtClean="0"/>
              <a:t>models</a:t>
            </a:r>
            <a:endParaRPr lang="en-US" sz="1400" dirty="0"/>
          </a:p>
        </p:txBody>
      </p:sp>
      <p:sp>
        <p:nvSpPr>
          <p:cNvPr id="53" name="ZoneTexte 52"/>
          <p:cNvSpPr txBox="1"/>
          <p:nvPr/>
        </p:nvSpPr>
        <p:spPr>
          <a:xfrm>
            <a:off x="6837764" y="356545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OS</a:t>
            </a:r>
            <a:endParaRPr lang="en-US" dirty="0"/>
          </a:p>
        </p:txBody>
      </p:sp>
      <p:grpSp>
        <p:nvGrpSpPr>
          <p:cNvPr id="173" name="Groupe 172"/>
          <p:cNvGrpSpPr/>
          <p:nvPr/>
        </p:nvGrpSpPr>
        <p:grpSpPr>
          <a:xfrm>
            <a:off x="2535428" y="1502729"/>
            <a:ext cx="1625767" cy="821279"/>
            <a:chOff x="363319" y="1408727"/>
            <a:chExt cx="2768521" cy="1343332"/>
          </a:xfrm>
        </p:grpSpPr>
        <p:grpSp>
          <p:nvGrpSpPr>
            <p:cNvPr id="113" name="Group 2797"/>
            <p:cNvGrpSpPr>
              <a:grpSpLocks/>
            </p:cNvGrpSpPr>
            <p:nvPr/>
          </p:nvGrpSpPr>
          <p:grpSpPr bwMode="auto">
            <a:xfrm>
              <a:off x="1533737" y="1408727"/>
              <a:ext cx="1598103" cy="1343332"/>
              <a:chOff x="1425" y="1195"/>
              <a:chExt cx="1460" cy="1266"/>
            </a:xfrm>
          </p:grpSpPr>
          <p:sp>
            <p:nvSpPr>
              <p:cNvPr id="114" name="Freeform 2798"/>
              <p:cNvSpPr>
                <a:spLocks/>
              </p:cNvSpPr>
              <p:nvPr/>
            </p:nvSpPr>
            <p:spPr bwMode="auto">
              <a:xfrm>
                <a:off x="1475" y="1421"/>
                <a:ext cx="1410" cy="1027"/>
              </a:xfrm>
              <a:custGeom>
                <a:avLst/>
                <a:gdLst>
                  <a:gd name="T0" fmla="*/ 3958 w 564"/>
                  <a:gd name="T1" fmla="*/ 17883 h 385"/>
                  <a:gd name="T2" fmla="*/ 6800 w 564"/>
                  <a:gd name="T3" fmla="*/ 14330 h 385"/>
                  <a:gd name="T4" fmla="*/ 9813 w 564"/>
                  <a:gd name="T5" fmla="*/ 11086 h 385"/>
                  <a:gd name="T6" fmla="*/ 12895 w 564"/>
                  <a:gd name="T7" fmla="*/ 8253 h 385"/>
                  <a:gd name="T8" fmla="*/ 17708 w 564"/>
                  <a:gd name="T9" fmla="*/ 4916 h 385"/>
                  <a:gd name="T10" fmla="*/ 19613 w 564"/>
                  <a:gd name="T11" fmla="*/ 3494 h 385"/>
                  <a:gd name="T12" fmla="*/ 21645 w 564"/>
                  <a:gd name="T13" fmla="*/ 547 h 385"/>
                  <a:gd name="T14" fmla="*/ 17783 w 564"/>
                  <a:gd name="T15" fmla="*/ 2881 h 385"/>
                  <a:gd name="T16" fmla="*/ 14188 w 564"/>
                  <a:gd name="T17" fmla="*/ 3948 h 385"/>
                  <a:gd name="T18" fmla="*/ 11458 w 564"/>
                  <a:gd name="T19" fmla="*/ 4767 h 385"/>
                  <a:gd name="T20" fmla="*/ 8333 w 564"/>
                  <a:gd name="T21" fmla="*/ 7288 h 385"/>
                  <a:gd name="T22" fmla="*/ 5208 w 564"/>
                  <a:gd name="T23" fmla="*/ 8445 h 385"/>
                  <a:gd name="T24" fmla="*/ 3595 w 564"/>
                  <a:gd name="T25" fmla="*/ 12964 h 385"/>
                  <a:gd name="T26" fmla="*/ 1613 w 564"/>
                  <a:gd name="T27" fmla="*/ 16003 h 385"/>
                  <a:gd name="T28" fmla="*/ 625 w 564"/>
                  <a:gd name="T29" fmla="*/ 18886 h 385"/>
                  <a:gd name="T30" fmla="*/ 3958 w 564"/>
                  <a:gd name="T31" fmla="*/ 17883 h 38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564" h="385">
                    <a:moveTo>
                      <a:pt x="101" y="353"/>
                    </a:moveTo>
                    <a:cubicBezTo>
                      <a:pt x="144" y="322"/>
                      <a:pt x="148" y="302"/>
                      <a:pt x="174" y="283"/>
                    </a:cubicBezTo>
                    <a:cubicBezTo>
                      <a:pt x="201" y="264"/>
                      <a:pt x="217" y="247"/>
                      <a:pt x="251" y="219"/>
                    </a:cubicBezTo>
                    <a:cubicBezTo>
                      <a:pt x="277" y="198"/>
                      <a:pt x="319" y="178"/>
                      <a:pt x="330" y="163"/>
                    </a:cubicBezTo>
                    <a:cubicBezTo>
                      <a:pt x="373" y="166"/>
                      <a:pt x="395" y="137"/>
                      <a:pt x="453" y="97"/>
                    </a:cubicBezTo>
                    <a:cubicBezTo>
                      <a:pt x="467" y="88"/>
                      <a:pt x="491" y="80"/>
                      <a:pt x="502" y="69"/>
                    </a:cubicBezTo>
                    <a:cubicBezTo>
                      <a:pt x="539" y="32"/>
                      <a:pt x="564" y="19"/>
                      <a:pt x="554" y="11"/>
                    </a:cubicBezTo>
                    <a:cubicBezTo>
                      <a:pt x="542" y="0"/>
                      <a:pt x="505" y="38"/>
                      <a:pt x="455" y="57"/>
                    </a:cubicBezTo>
                    <a:cubicBezTo>
                      <a:pt x="406" y="76"/>
                      <a:pt x="399" y="73"/>
                      <a:pt x="363" y="78"/>
                    </a:cubicBezTo>
                    <a:cubicBezTo>
                      <a:pt x="326" y="82"/>
                      <a:pt x="317" y="81"/>
                      <a:pt x="293" y="94"/>
                    </a:cubicBezTo>
                    <a:cubicBezTo>
                      <a:pt x="269" y="108"/>
                      <a:pt x="239" y="128"/>
                      <a:pt x="213" y="144"/>
                    </a:cubicBezTo>
                    <a:cubicBezTo>
                      <a:pt x="186" y="159"/>
                      <a:pt x="168" y="144"/>
                      <a:pt x="133" y="167"/>
                    </a:cubicBezTo>
                    <a:cubicBezTo>
                      <a:pt x="99" y="190"/>
                      <a:pt x="94" y="234"/>
                      <a:pt x="92" y="256"/>
                    </a:cubicBezTo>
                    <a:cubicBezTo>
                      <a:pt x="89" y="278"/>
                      <a:pt x="61" y="296"/>
                      <a:pt x="41" y="316"/>
                    </a:cubicBezTo>
                    <a:cubicBezTo>
                      <a:pt x="17" y="340"/>
                      <a:pt x="0" y="358"/>
                      <a:pt x="16" y="373"/>
                    </a:cubicBezTo>
                    <a:cubicBezTo>
                      <a:pt x="27" y="385"/>
                      <a:pt x="58" y="384"/>
                      <a:pt x="101" y="353"/>
                    </a:cubicBezTo>
                    <a:close/>
                  </a:path>
                </a:pathLst>
              </a:custGeom>
              <a:solidFill>
                <a:srgbClr val="7D4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2799"/>
              <p:cNvSpPr>
                <a:spLocks/>
              </p:cNvSpPr>
              <p:nvPr/>
            </p:nvSpPr>
            <p:spPr bwMode="auto">
              <a:xfrm>
                <a:off x="1425" y="1195"/>
                <a:ext cx="1437" cy="1221"/>
              </a:xfrm>
              <a:custGeom>
                <a:avLst/>
                <a:gdLst>
                  <a:gd name="T0" fmla="*/ 2374 w 575"/>
                  <a:gd name="T1" fmla="*/ 20256 h 458"/>
                  <a:gd name="T2" fmla="*/ 4371 w 575"/>
                  <a:gd name="T3" fmla="*/ 17222 h 458"/>
                  <a:gd name="T4" fmla="*/ 5965 w 575"/>
                  <a:gd name="T5" fmla="*/ 12735 h 458"/>
                  <a:gd name="T6" fmla="*/ 9082 w 575"/>
                  <a:gd name="T7" fmla="*/ 11578 h 458"/>
                  <a:gd name="T8" fmla="*/ 12203 w 575"/>
                  <a:gd name="T9" fmla="*/ 9040 h 458"/>
                  <a:gd name="T10" fmla="*/ 14940 w 575"/>
                  <a:gd name="T11" fmla="*/ 8243 h 458"/>
                  <a:gd name="T12" fmla="*/ 18524 w 575"/>
                  <a:gd name="T13" fmla="*/ 7179 h 458"/>
                  <a:gd name="T14" fmla="*/ 22397 w 575"/>
                  <a:gd name="T15" fmla="*/ 4847 h 458"/>
                  <a:gd name="T16" fmla="*/ 22427 w 575"/>
                  <a:gd name="T17" fmla="*/ 4847 h 458"/>
                  <a:gd name="T18" fmla="*/ 19231 w 575"/>
                  <a:gd name="T19" fmla="*/ 3034 h 458"/>
                  <a:gd name="T20" fmla="*/ 15877 w 575"/>
                  <a:gd name="T21" fmla="*/ 2730 h 458"/>
                  <a:gd name="T22" fmla="*/ 14827 w 575"/>
                  <a:gd name="T23" fmla="*/ 2978 h 458"/>
                  <a:gd name="T24" fmla="*/ 3696 w 575"/>
                  <a:gd name="T25" fmla="*/ 1762 h 458"/>
                  <a:gd name="T26" fmla="*/ 467 w 575"/>
                  <a:gd name="T27" fmla="*/ 8643 h 458"/>
                  <a:gd name="T28" fmla="*/ 655 w 575"/>
                  <a:gd name="T29" fmla="*/ 16923 h 458"/>
                  <a:gd name="T30" fmla="*/ 1355 w 575"/>
                  <a:gd name="T31" fmla="*/ 23135 h 458"/>
                  <a:gd name="T32" fmla="*/ 2374 w 575"/>
                  <a:gd name="T33" fmla="*/ 20256 h 45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75" h="458">
                    <a:moveTo>
                      <a:pt x="61" y="401"/>
                    </a:moveTo>
                    <a:cubicBezTo>
                      <a:pt x="81" y="381"/>
                      <a:pt x="109" y="363"/>
                      <a:pt x="112" y="341"/>
                    </a:cubicBezTo>
                    <a:cubicBezTo>
                      <a:pt x="114" y="319"/>
                      <a:pt x="119" y="275"/>
                      <a:pt x="153" y="252"/>
                    </a:cubicBezTo>
                    <a:cubicBezTo>
                      <a:pt x="188" y="229"/>
                      <a:pt x="206" y="244"/>
                      <a:pt x="233" y="229"/>
                    </a:cubicBezTo>
                    <a:cubicBezTo>
                      <a:pt x="259" y="213"/>
                      <a:pt x="289" y="193"/>
                      <a:pt x="313" y="179"/>
                    </a:cubicBezTo>
                    <a:cubicBezTo>
                      <a:pt x="337" y="166"/>
                      <a:pt x="346" y="167"/>
                      <a:pt x="383" y="163"/>
                    </a:cubicBezTo>
                    <a:cubicBezTo>
                      <a:pt x="419" y="158"/>
                      <a:pt x="426" y="161"/>
                      <a:pt x="475" y="142"/>
                    </a:cubicBezTo>
                    <a:cubicBezTo>
                      <a:pt x="525" y="123"/>
                      <a:pt x="562" y="85"/>
                      <a:pt x="574" y="96"/>
                    </a:cubicBezTo>
                    <a:cubicBezTo>
                      <a:pt x="575" y="96"/>
                      <a:pt x="575" y="96"/>
                      <a:pt x="575" y="96"/>
                    </a:cubicBezTo>
                    <a:cubicBezTo>
                      <a:pt x="573" y="75"/>
                      <a:pt x="536" y="70"/>
                      <a:pt x="493" y="60"/>
                    </a:cubicBezTo>
                    <a:cubicBezTo>
                      <a:pt x="465" y="54"/>
                      <a:pt x="428" y="48"/>
                      <a:pt x="407" y="54"/>
                    </a:cubicBezTo>
                    <a:cubicBezTo>
                      <a:pt x="398" y="56"/>
                      <a:pt x="389" y="60"/>
                      <a:pt x="380" y="59"/>
                    </a:cubicBezTo>
                    <a:cubicBezTo>
                      <a:pt x="342" y="53"/>
                      <a:pt x="187" y="0"/>
                      <a:pt x="95" y="35"/>
                    </a:cubicBezTo>
                    <a:cubicBezTo>
                      <a:pt x="40" y="55"/>
                      <a:pt x="21" y="107"/>
                      <a:pt x="12" y="171"/>
                    </a:cubicBezTo>
                    <a:cubicBezTo>
                      <a:pt x="0" y="255"/>
                      <a:pt x="15" y="306"/>
                      <a:pt x="17" y="335"/>
                    </a:cubicBezTo>
                    <a:cubicBezTo>
                      <a:pt x="19" y="362"/>
                      <a:pt x="3" y="434"/>
                      <a:pt x="35" y="458"/>
                    </a:cubicBezTo>
                    <a:cubicBezTo>
                      <a:pt x="20" y="443"/>
                      <a:pt x="37" y="425"/>
                      <a:pt x="61" y="401"/>
                    </a:cubicBezTo>
                    <a:close/>
                  </a:path>
                </a:pathLst>
              </a:custGeom>
              <a:solidFill>
                <a:srgbClr val="9C7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2800"/>
              <p:cNvSpPr>
                <a:spLocks/>
              </p:cNvSpPr>
              <p:nvPr/>
            </p:nvSpPr>
            <p:spPr bwMode="auto">
              <a:xfrm>
                <a:off x="1480" y="1251"/>
                <a:ext cx="607" cy="469"/>
              </a:xfrm>
              <a:custGeom>
                <a:avLst/>
                <a:gdLst>
                  <a:gd name="T0" fmla="*/ 9460 w 243"/>
                  <a:gd name="T1" fmla="*/ 1271 h 176"/>
                  <a:gd name="T2" fmla="*/ 2528 w 243"/>
                  <a:gd name="T3" fmla="*/ 1420 h 176"/>
                  <a:gd name="T4" fmla="*/ 0 w 243"/>
                  <a:gd name="T5" fmla="*/ 8876 h 176"/>
                  <a:gd name="T6" fmla="*/ 2883 w 243"/>
                  <a:gd name="T7" fmla="*/ 1570 h 176"/>
                  <a:gd name="T8" fmla="*/ 9460 w 243"/>
                  <a:gd name="T9" fmla="*/ 1271 h 1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3" h="176">
                    <a:moveTo>
                      <a:pt x="243" y="25"/>
                    </a:moveTo>
                    <a:cubicBezTo>
                      <a:pt x="208" y="14"/>
                      <a:pt x="111" y="0"/>
                      <a:pt x="65" y="28"/>
                    </a:cubicBezTo>
                    <a:cubicBezTo>
                      <a:pt x="18" y="56"/>
                      <a:pt x="3" y="113"/>
                      <a:pt x="0" y="176"/>
                    </a:cubicBezTo>
                    <a:cubicBezTo>
                      <a:pt x="6" y="144"/>
                      <a:pt x="18" y="53"/>
                      <a:pt x="74" y="31"/>
                    </a:cubicBezTo>
                    <a:cubicBezTo>
                      <a:pt x="129" y="8"/>
                      <a:pt x="188" y="15"/>
                      <a:pt x="243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2801"/>
              <p:cNvSpPr>
                <a:spLocks/>
              </p:cNvSpPr>
              <p:nvPr/>
            </p:nvSpPr>
            <p:spPr bwMode="auto">
              <a:xfrm>
                <a:off x="1467" y="1256"/>
                <a:ext cx="668" cy="885"/>
              </a:xfrm>
              <a:custGeom>
                <a:avLst/>
                <a:gdLst>
                  <a:gd name="T0" fmla="*/ 3838 w 267"/>
                  <a:gd name="T1" fmla="*/ 2218 h 332"/>
                  <a:gd name="T2" fmla="*/ 908 w 267"/>
                  <a:gd name="T3" fmla="*/ 8677 h 332"/>
                  <a:gd name="T4" fmla="*/ 520 w 267"/>
                  <a:gd name="T5" fmla="*/ 16762 h 332"/>
                  <a:gd name="T6" fmla="*/ 158 w 267"/>
                  <a:gd name="T7" fmla="*/ 8789 h 332"/>
                  <a:gd name="T8" fmla="*/ 2897 w 267"/>
                  <a:gd name="T9" fmla="*/ 1421 h 332"/>
                  <a:gd name="T10" fmla="*/ 10460 w 267"/>
                  <a:gd name="T11" fmla="*/ 1272 h 332"/>
                  <a:gd name="T12" fmla="*/ 3838 w 267"/>
                  <a:gd name="T13" fmla="*/ 2218 h 3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67" h="332">
                    <a:moveTo>
                      <a:pt x="98" y="44"/>
                    </a:moveTo>
                    <a:cubicBezTo>
                      <a:pt x="39" y="69"/>
                      <a:pt x="27" y="134"/>
                      <a:pt x="23" y="172"/>
                    </a:cubicBezTo>
                    <a:cubicBezTo>
                      <a:pt x="20" y="209"/>
                      <a:pt x="20" y="303"/>
                      <a:pt x="13" y="332"/>
                    </a:cubicBezTo>
                    <a:cubicBezTo>
                      <a:pt x="16" y="310"/>
                      <a:pt x="0" y="237"/>
                      <a:pt x="4" y="174"/>
                    </a:cubicBezTo>
                    <a:cubicBezTo>
                      <a:pt x="8" y="111"/>
                      <a:pt x="27" y="56"/>
                      <a:pt x="74" y="28"/>
                    </a:cubicBezTo>
                    <a:cubicBezTo>
                      <a:pt x="120" y="0"/>
                      <a:pt x="231" y="13"/>
                      <a:pt x="267" y="25"/>
                    </a:cubicBezTo>
                    <a:cubicBezTo>
                      <a:pt x="245" y="21"/>
                      <a:pt x="153" y="20"/>
                      <a:pt x="98" y="44"/>
                    </a:cubicBezTo>
                    <a:close/>
                  </a:path>
                </a:pathLst>
              </a:custGeom>
              <a:solidFill>
                <a:srgbClr val="B391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2802"/>
              <p:cNvSpPr>
                <a:spLocks/>
              </p:cNvSpPr>
              <p:nvPr/>
            </p:nvSpPr>
            <p:spPr bwMode="auto">
              <a:xfrm>
                <a:off x="2255" y="1341"/>
                <a:ext cx="440" cy="267"/>
              </a:xfrm>
              <a:custGeom>
                <a:avLst/>
                <a:gdLst>
                  <a:gd name="T0" fmla="*/ 6875 w 176"/>
                  <a:gd name="T1" fmla="*/ 913 h 100"/>
                  <a:gd name="T2" fmla="*/ 3675 w 176"/>
                  <a:gd name="T3" fmla="*/ 150 h 100"/>
                  <a:gd name="T4" fmla="*/ 2188 w 176"/>
                  <a:gd name="T5" fmla="*/ 1127 h 100"/>
                  <a:gd name="T6" fmla="*/ 988 w 176"/>
                  <a:gd name="T7" fmla="*/ 3407 h 100"/>
                  <a:gd name="T8" fmla="*/ 0 w 176"/>
                  <a:gd name="T9" fmla="*/ 5084 h 100"/>
                  <a:gd name="T10" fmla="*/ 2033 w 176"/>
                  <a:gd name="T11" fmla="*/ 2646 h 100"/>
                  <a:gd name="T12" fmla="*/ 6875 w 176"/>
                  <a:gd name="T13" fmla="*/ 913 h 1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6" h="100">
                    <a:moveTo>
                      <a:pt x="176" y="18"/>
                    </a:moveTo>
                    <a:cubicBezTo>
                      <a:pt x="150" y="8"/>
                      <a:pt x="109" y="3"/>
                      <a:pt x="94" y="3"/>
                    </a:cubicBezTo>
                    <a:cubicBezTo>
                      <a:pt x="76" y="4"/>
                      <a:pt x="61" y="10"/>
                      <a:pt x="56" y="22"/>
                    </a:cubicBezTo>
                    <a:cubicBezTo>
                      <a:pt x="51" y="34"/>
                      <a:pt x="38" y="53"/>
                      <a:pt x="25" y="67"/>
                    </a:cubicBezTo>
                    <a:cubicBezTo>
                      <a:pt x="12" y="81"/>
                      <a:pt x="3" y="91"/>
                      <a:pt x="0" y="100"/>
                    </a:cubicBezTo>
                    <a:cubicBezTo>
                      <a:pt x="14" y="86"/>
                      <a:pt x="40" y="71"/>
                      <a:pt x="52" y="52"/>
                    </a:cubicBezTo>
                    <a:cubicBezTo>
                      <a:pt x="64" y="33"/>
                      <a:pt x="89" y="0"/>
                      <a:pt x="176" y="18"/>
                    </a:cubicBezTo>
                    <a:close/>
                  </a:path>
                </a:pathLst>
              </a:custGeom>
              <a:solidFill>
                <a:srgbClr val="B391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2803"/>
              <p:cNvSpPr>
                <a:spLocks/>
              </p:cNvSpPr>
              <p:nvPr/>
            </p:nvSpPr>
            <p:spPr bwMode="auto">
              <a:xfrm>
                <a:off x="2310" y="1336"/>
                <a:ext cx="235" cy="195"/>
              </a:xfrm>
              <a:custGeom>
                <a:avLst/>
                <a:gdLst>
                  <a:gd name="T0" fmla="*/ 0 w 94"/>
                  <a:gd name="T1" fmla="*/ 3718 h 73"/>
                  <a:gd name="T2" fmla="*/ 1250 w 94"/>
                  <a:gd name="T3" fmla="*/ 1127 h 73"/>
                  <a:gd name="T4" fmla="*/ 3675 w 94"/>
                  <a:gd name="T5" fmla="*/ 307 h 73"/>
                  <a:gd name="T6" fmla="*/ 1375 w 94"/>
                  <a:gd name="T7" fmla="*/ 1277 h 73"/>
                  <a:gd name="T8" fmla="*/ 0 w 94"/>
                  <a:gd name="T9" fmla="*/ 3718 h 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4" h="73">
                    <a:moveTo>
                      <a:pt x="0" y="73"/>
                    </a:moveTo>
                    <a:cubicBezTo>
                      <a:pt x="13" y="57"/>
                      <a:pt x="23" y="36"/>
                      <a:pt x="32" y="22"/>
                    </a:cubicBezTo>
                    <a:cubicBezTo>
                      <a:pt x="42" y="9"/>
                      <a:pt x="60" y="0"/>
                      <a:pt x="94" y="6"/>
                    </a:cubicBezTo>
                    <a:cubicBezTo>
                      <a:pt x="74" y="5"/>
                      <a:pt x="50" y="6"/>
                      <a:pt x="35" y="25"/>
                    </a:cubicBezTo>
                    <a:cubicBezTo>
                      <a:pt x="22" y="47"/>
                      <a:pt x="9" y="66"/>
                      <a:pt x="0" y="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2804"/>
              <p:cNvSpPr>
                <a:spLocks/>
              </p:cNvSpPr>
              <p:nvPr/>
            </p:nvSpPr>
            <p:spPr bwMode="auto">
              <a:xfrm>
                <a:off x="1682" y="2005"/>
                <a:ext cx="328" cy="131"/>
              </a:xfrm>
              <a:custGeom>
                <a:avLst/>
                <a:gdLst>
                  <a:gd name="T0" fmla="*/ 438 w 131"/>
                  <a:gd name="T1" fmla="*/ 1016 h 49"/>
                  <a:gd name="T2" fmla="*/ 596 w 131"/>
                  <a:gd name="T3" fmla="*/ 2195 h 49"/>
                  <a:gd name="T4" fmla="*/ 1567 w 131"/>
                  <a:gd name="T5" fmla="*/ 1529 h 49"/>
                  <a:gd name="T6" fmla="*/ 2514 w 131"/>
                  <a:gd name="T7" fmla="*/ 1128 h 49"/>
                  <a:gd name="T8" fmla="*/ 4239 w 131"/>
                  <a:gd name="T9" fmla="*/ 1072 h 49"/>
                  <a:gd name="T10" fmla="*/ 4990 w 131"/>
                  <a:gd name="T11" fmla="*/ 1222 h 49"/>
                  <a:gd name="T12" fmla="*/ 4131 w 131"/>
                  <a:gd name="T13" fmla="*/ 56 h 49"/>
                  <a:gd name="T14" fmla="*/ 3110 w 131"/>
                  <a:gd name="T15" fmla="*/ 209 h 49"/>
                  <a:gd name="T16" fmla="*/ 1880 w 131"/>
                  <a:gd name="T17" fmla="*/ 708 h 49"/>
                  <a:gd name="T18" fmla="*/ 471 w 131"/>
                  <a:gd name="T19" fmla="*/ 765 h 4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1" h="49">
                    <a:moveTo>
                      <a:pt x="11" y="20"/>
                    </a:moveTo>
                    <a:cubicBezTo>
                      <a:pt x="13" y="28"/>
                      <a:pt x="0" y="49"/>
                      <a:pt x="15" y="43"/>
                    </a:cubicBezTo>
                    <a:cubicBezTo>
                      <a:pt x="21" y="41"/>
                      <a:pt x="34" y="34"/>
                      <a:pt x="40" y="30"/>
                    </a:cubicBezTo>
                    <a:cubicBezTo>
                      <a:pt x="47" y="26"/>
                      <a:pt x="56" y="24"/>
                      <a:pt x="64" y="22"/>
                    </a:cubicBezTo>
                    <a:cubicBezTo>
                      <a:pt x="77" y="18"/>
                      <a:pt x="96" y="14"/>
                      <a:pt x="108" y="21"/>
                    </a:cubicBezTo>
                    <a:cubicBezTo>
                      <a:pt x="113" y="24"/>
                      <a:pt x="131" y="42"/>
                      <a:pt x="127" y="24"/>
                    </a:cubicBezTo>
                    <a:cubicBezTo>
                      <a:pt x="125" y="15"/>
                      <a:pt x="114" y="2"/>
                      <a:pt x="105" y="1"/>
                    </a:cubicBezTo>
                    <a:cubicBezTo>
                      <a:pt x="97" y="0"/>
                      <a:pt x="88" y="3"/>
                      <a:pt x="79" y="4"/>
                    </a:cubicBezTo>
                    <a:cubicBezTo>
                      <a:pt x="69" y="6"/>
                      <a:pt x="58" y="11"/>
                      <a:pt x="48" y="14"/>
                    </a:cubicBezTo>
                    <a:cubicBezTo>
                      <a:pt x="39" y="16"/>
                      <a:pt x="21" y="18"/>
                      <a:pt x="12" y="15"/>
                    </a:cubicBezTo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2805"/>
              <p:cNvSpPr>
                <a:spLocks/>
              </p:cNvSpPr>
              <p:nvPr/>
            </p:nvSpPr>
            <p:spPr bwMode="auto">
              <a:xfrm>
                <a:off x="1830" y="1811"/>
                <a:ext cx="162" cy="160"/>
              </a:xfrm>
              <a:custGeom>
                <a:avLst/>
                <a:gdLst>
                  <a:gd name="T0" fmla="*/ 0 w 65"/>
                  <a:gd name="T1" fmla="*/ 909 h 60"/>
                  <a:gd name="T2" fmla="*/ 1423 w 65"/>
                  <a:gd name="T3" fmla="*/ 1912 h 60"/>
                  <a:gd name="T4" fmla="*/ 2510 w 65"/>
                  <a:gd name="T5" fmla="*/ 3037 h 60"/>
                  <a:gd name="T6" fmla="*/ 2323 w 65"/>
                  <a:gd name="T7" fmla="*/ 1571 h 60"/>
                  <a:gd name="T8" fmla="*/ 1657 w 65"/>
                  <a:gd name="T9" fmla="*/ 1421 h 60"/>
                  <a:gd name="T10" fmla="*/ 1548 w 65"/>
                  <a:gd name="T11" fmla="*/ 853 h 60"/>
                  <a:gd name="T12" fmla="*/ 1702 w 65"/>
                  <a:gd name="T13" fmla="*/ 456 h 60"/>
                  <a:gd name="T14" fmla="*/ 155 w 65"/>
                  <a:gd name="T15" fmla="*/ 909 h 6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5" h="60">
                    <a:moveTo>
                      <a:pt x="0" y="18"/>
                    </a:moveTo>
                    <a:cubicBezTo>
                      <a:pt x="13" y="26"/>
                      <a:pt x="21" y="35"/>
                      <a:pt x="37" y="38"/>
                    </a:cubicBezTo>
                    <a:cubicBezTo>
                      <a:pt x="51" y="40"/>
                      <a:pt x="61" y="46"/>
                      <a:pt x="65" y="60"/>
                    </a:cubicBezTo>
                    <a:cubicBezTo>
                      <a:pt x="64" y="50"/>
                      <a:pt x="61" y="41"/>
                      <a:pt x="60" y="31"/>
                    </a:cubicBezTo>
                    <a:cubicBezTo>
                      <a:pt x="55" y="33"/>
                      <a:pt x="47" y="31"/>
                      <a:pt x="43" y="28"/>
                    </a:cubicBezTo>
                    <a:cubicBezTo>
                      <a:pt x="40" y="25"/>
                      <a:pt x="39" y="21"/>
                      <a:pt x="40" y="17"/>
                    </a:cubicBezTo>
                    <a:cubicBezTo>
                      <a:pt x="40" y="16"/>
                      <a:pt x="44" y="10"/>
                      <a:pt x="44" y="9"/>
                    </a:cubicBezTo>
                    <a:cubicBezTo>
                      <a:pt x="40" y="0"/>
                      <a:pt x="10" y="15"/>
                      <a:pt x="4" y="18"/>
                    </a:cubicBezTo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2806"/>
              <p:cNvSpPr>
                <a:spLocks/>
              </p:cNvSpPr>
              <p:nvPr/>
            </p:nvSpPr>
            <p:spPr bwMode="auto">
              <a:xfrm>
                <a:off x="1485" y="2021"/>
                <a:ext cx="522" cy="440"/>
              </a:xfrm>
              <a:custGeom>
                <a:avLst/>
                <a:gdLst>
                  <a:gd name="T0" fmla="*/ 262 w 209"/>
                  <a:gd name="T1" fmla="*/ 7032 h 165"/>
                  <a:gd name="T2" fmla="*/ 2807 w 209"/>
                  <a:gd name="T3" fmla="*/ 6976 h 165"/>
                  <a:gd name="T4" fmla="*/ 5295 w 209"/>
                  <a:gd name="T5" fmla="*/ 4152 h 165"/>
                  <a:gd name="T6" fmla="*/ 6469 w 209"/>
                  <a:gd name="T7" fmla="*/ 2880 h 165"/>
                  <a:gd name="T8" fmla="*/ 7398 w 209"/>
                  <a:gd name="T9" fmla="*/ 1728 h 165"/>
                  <a:gd name="T10" fmla="*/ 7668 w 209"/>
                  <a:gd name="T11" fmla="*/ 661 h 165"/>
                  <a:gd name="T12" fmla="*/ 6077 w 209"/>
                  <a:gd name="T13" fmla="*/ 307 h 165"/>
                  <a:gd name="T14" fmla="*/ 6619 w 209"/>
                  <a:gd name="T15" fmla="*/ 704 h 165"/>
                  <a:gd name="T16" fmla="*/ 6501 w 209"/>
                  <a:gd name="T17" fmla="*/ 1877 h 165"/>
                  <a:gd name="T18" fmla="*/ 5640 w 209"/>
                  <a:gd name="T19" fmla="*/ 2731 h 165"/>
                  <a:gd name="T20" fmla="*/ 4785 w 209"/>
                  <a:gd name="T21" fmla="*/ 3789 h 165"/>
                  <a:gd name="T22" fmla="*/ 3457 w 209"/>
                  <a:gd name="T23" fmla="*/ 5824 h 165"/>
                  <a:gd name="T24" fmla="*/ 1321 w 209"/>
                  <a:gd name="T25" fmla="*/ 6920 h 165"/>
                  <a:gd name="T26" fmla="*/ 1716 w 209"/>
                  <a:gd name="T27" fmla="*/ 5312 h 165"/>
                  <a:gd name="T28" fmla="*/ 3736 w 209"/>
                  <a:gd name="T29" fmla="*/ 2581 h 165"/>
                  <a:gd name="T30" fmla="*/ 3819 w 209"/>
                  <a:gd name="T31" fmla="*/ 1272 h 165"/>
                  <a:gd name="T32" fmla="*/ 3424 w 209"/>
                  <a:gd name="T33" fmla="*/ 1160 h 165"/>
                  <a:gd name="T34" fmla="*/ 3224 w 209"/>
                  <a:gd name="T35" fmla="*/ 2027 h 165"/>
                  <a:gd name="T36" fmla="*/ 2757 w 209"/>
                  <a:gd name="T37" fmla="*/ 2979 h 165"/>
                  <a:gd name="T38" fmla="*/ 542 w 209"/>
                  <a:gd name="T39" fmla="*/ 5709 h 165"/>
                  <a:gd name="T40" fmla="*/ 230 w 209"/>
                  <a:gd name="T41" fmla="*/ 7189 h 165"/>
                  <a:gd name="T42" fmla="*/ 1404 w 209"/>
                  <a:gd name="T43" fmla="*/ 7488 h 16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09" h="165">
                    <a:moveTo>
                      <a:pt x="7" y="139"/>
                    </a:moveTo>
                    <a:cubicBezTo>
                      <a:pt x="4" y="165"/>
                      <a:pt x="63" y="143"/>
                      <a:pt x="72" y="138"/>
                    </a:cubicBezTo>
                    <a:cubicBezTo>
                      <a:pt x="98" y="125"/>
                      <a:pt x="118" y="103"/>
                      <a:pt x="136" y="82"/>
                    </a:cubicBezTo>
                    <a:cubicBezTo>
                      <a:pt x="145" y="73"/>
                      <a:pt x="156" y="65"/>
                      <a:pt x="166" y="57"/>
                    </a:cubicBezTo>
                    <a:cubicBezTo>
                      <a:pt x="174" y="50"/>
                      <a:pt x="182" y="41"/>
                      <a:pt x="190" y="34"/>
                    </a:cubicBezTo>
                    <a:cubicBezTo>
                      <a:pt x="198" y="28"/>
                      <a:pt x="209" y="23"/>
                      <a:pt x="197" y="13"/>
                    </a:cubicBezTo>
                    <a:cubicBezTo>
                      <a:pt x="188" y="6"/>
                      <a:pt x="167" y="0"/>
                      <a:pt x="156" y="6"/>
                    </a:cubicBezTo>
                    <a:cubicBezTo>
                      <a:pt x="159" y="10"/>
                      <a:pt x="166" y="11"/>
                      <a:pt x="170" y="14"/>
                    </a:cubicBezTo>
                    <a:cubicBezTo>
                      <a:pt x="177" y="21"/>
                      <a:pt x="173" y="30"/>
                      <a:pt x="167" y="37"/>
                    </a:cubicBezTo>
                    <a:cubicBezTo>
                      <a:pt x="161" y="44"/>
                      <a:pt x="152" y="49"/>
                      <a:pt x="145" y="54"/>
                    </a:cubicBezTo>
                    <a:cubicBezTo>
                      <a:pt x="136" y="60"/>
                      <a:pt x="130" y="67"/>
                      <a:pt x="123" y="75"/>
                    </a:cubicBezTo>
                    <a:cubicBezTo>
                      <a:pt x="117" y="82"/>
                      <a:pt x="96" y="109"/>
                      <a:pt x="89" y="115"/>
                    </a:cubicBezTo>
                    <a:cubicBezTo>
                      <a:pt x="76" y="127"/>
                      <a:pt x="52" y="140"/>
                      <a:pt x="34" y="137"/>
                    </a:cubicBezTo>
                    <a:cubicBezTo>
                      <a:pt x="13" y="134"/>
                      <a:pt x="35" y="114"/>
                      <a:pt x="44" y="105"/>
                    </a:cubicBezTo>
                    <a:cubicBezTo>
                      <a:pt x="62" y="88"/>
                      <a:pt x="84" y="73"/>
                      <a:pt x="96" y="51"/>
                    </a:cubicBezTo>
                    <a:cubicBezTo>
                      <a:pt x="100" y="43"/>
                      <a:pt x="102" y="33"/>
                      <a:pt x="98" y="25"/>
                    </a:cubicBezTo>
                    <a:cubicBezTo>
                      <a:pt x="95" y="19"/>
                      <a:pt x="91" y="16"/>
                      <a:pt x="88" y="23"/>
                    </a:cubicBezTo>
                    <a:cubicBezTo>
                      <a:pt x="86" y="29"/>
                      <a:pt x="86" y="35"/>
                      <a:pt x="83" y="40"/>
                    </a:cubicBezTo>
                    <a:cubicBezTo>
                      <a:pt x="80" y="47"/>
                      <a:pt x="76" y="53"/>
                      <a:pt x="71" y="59"/>
                    </a:cubicBezTo>
                    <a:cubicBezTo>
                      <a:pt x="52" y="77"/>
                      <a:pt x="30" y="92"/>
                      <a:pt x="14" y="113"/>
                    </a:cubicBezTo>
                    <a:cubicBezTo>
                      <a:pt x="8" y="121"/>
                      <a:pt x="0" y="133"/>
                      <a:pt x="6" y="142"/>
                    </a:cubicBezTo>
                    <a:cubicBezTo>
                      <a:pt x="12" y="152"/>
                      <a:pt x="27" y="152"/>
                      <a:pt x="36" y="148"/>
                    </a:cubicBezTo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2807"/>
              <p:cNvSpPr>
                <a:spLocks/>
              </p:cNvSpPr>
              <p:nvPr/>
            </p:nvSpPr>
            <p:spPr bwMode="auto">
              <a:xfrm>
                <a:off x="1592" y="1803"/>
                <a:ext cx="248" cy="264"/>
              </a:xfrm>
              <a:custGeom>
                <a:avLst/>
                <a:gdLst>
                  <a:gd name="T0" fmla="*/ 1889 w 99"/>
                  <a:gd name="T1" fmla="*/ 248 h 99"/>
                  <a:gd name="T2" fmla="*/ 629 w 99"/>
                  <a:gd name="T3" fmla="*/ 1571 h 99"/>
                  <a:gd name="T4" fmla="*/ 1776 w 99"/>
                  <a:gd name="T5" fmla="*/ 5005 h 99"/>
                  <a:gd name="T6" fmla="*/ 1856 w 99"/>
                  <a:gd name="T7" fmla="*/ 3848 h 99"/>
                  <a:gd name="T8" fmla="*/ 3507 w 99"/>
                  <a:gd name="T9" fmla="*/ 968 h 99"/>
                  <a:gd name="T10" fmla="*/ 3898 w 99"/>
                  <a:gd name="T11" fmla="*/ 605 h 99"/>
                  <a:gd name="T12" fmla="*/ 1889 w 99"/>
                  <a:gd name="T13" fmla="*/ 248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9" h="99">
                    <a:moveTo>
                      <a:pt x="48" y="5"/>
                    </a:moveTo>
                    <a:cubicBezTo>
                      <a:pt x="36" y="8"/>
                      <a:pt x="21" y="17"/>
                      <a:pt x="16" y="31"/>
                    </a:cubicBezTo>
                    <a:cubicBezTo>
                      <a:pt x="0" y="70"/>
                      <a:pt x="16" y="95"/>
                      <a:pt x="45" y="99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99" y="12"/>
                      <a:pt x="73" y="0"/>
                      <a:pt x="48" y="5"/>
                    </a:cubicBezTo>
                    <a:close/>
                  </a:path>
                </a:pathLst>
              </a:custGeom>
              <a:solidFill>
                <a:srgbClr val="7D4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2808"/>
              <p:cNvSpPr>
                <a:spLocks/>
              </p:cNvSpPr>
              <p:nvPr/>
            </p:nvSpPr>
            <p:spPr bwMode="auto">
              <a:xfrm>
                <a:off x="1685" y="1784"/>
                <a:ext cx="140" cy="45"/>
              </a:xfrm>
              <a:custGeom>
                <a:avLst/>
                <a:gdLst>
                  <a:gd name="T0" fmla="*/ 2188 w 56"/>
                  <a:gd name="T1" fmla="*/ 834 h 17"/>
                  <a:gd name="T2" fmla="*/ 0 w 56"/>
                  <a:gd name="T3" fmla="*/ 744 h 17"/>
                  <a:gd name="T4" fmla="*/ 2188 w 56"/>
                  <a:gd name="T5" fmla="*/ 834 h 1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6" h="17">
                    <a:moveTo>
                      <a:pt x="56" y="17"/>
                    </a:moveTo>
                    <a:cubicBezTo>
                      <a:pt x="41" y="7"/>
                      <a:pt x="14" y="5"/>
                      <a:pt x="0" y="15"/>
                    </a:cubicBezTo>
                    <a:cubicBezTo>
                      <a:pt x="13" y="3"/>
                      <a:pt x="40" y="0"/>
                      <a:pt x="56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2809"/>
              <p:cNvSpPr>
                <a:spLocks/>
              </p:cNvSpPr>
              <p:nvPr/>
            </p:nvSpPr>
            <p:spPr bwMode="auto">
              <a:xfrm>
                <a:off x="1617" y="1984"/>
                <a:ext cx="55" cy="72"/>
              </a:xfrm>
              <a:custGeom>
                <a:avLst/>
                <a:gdLst>
                  <a:gd name="T0" fmla="*/ 0 w 22"/>
                  <a:gd name="T1" fmla="*/ 0 h 27"/>
                  <a:gd name="T2" fmla="*/ 863 w 22"/>
                  <a:gd name="T3" fmla="*/ 1365 h 27"/>
                  <a:gd name="T4" fmla="*/ 0 w 22"/>
                  <a:gd name="T5" fmla="*/ 0 h 2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" h="27">
                    <a:moveTo>
                      <a:pt x="0" y="0"/>
                    </a:moveTo>
                    <a:cubicBezTo>
                      <a:pt x="1" y="13"/>
                      <a:pt x="14" y="24"/>
                      <a:pt x="22" y="27"/>
                    </a:cubicBezTo>
                    <a:cubicBezTo>
                      <a:pt x="7" y="25"/>
                      <a:pt x="2" y="1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2810"/>
              <p:cNvSpPr>
                <a:spLocks/>
              </p:cNvSpPr>
              <p:nvPr/>
            </p:nvSpPr>
            <p:spPr bwMode="auto">
              <a:xfrm>
                <a:off x="1780" y="2037"/>
                <a:ext cx="150" cy="88"/>
              </a:xfrm>
              <a:custGeom>
                <a:avLst/>
                <a:gdLst>
                  <a:gd name="T0" fmla="*/ 0 w 60"/>
                  <a:gd name="T1" fmla="*/ 1003 h 33"/>
                  <a:gd name="T2" fmla="*/ 2113 w 60"/>
                  <a:gd name="T3" fmla="*/ 547 h 33"/>
                  <a:gd name="T4" fmla="*/ 1925 w 60"/>
                  <a:gd name="T5" fmla="*/ 1672 h 33"/>
                  <a:gd name="T6" fmla="*/ 1645 w 60"/>
                  <a:gd name="T7" fmla="*/ 547 h 33"/>
                  <a:gd name="T8" fmla="*/ 0 w 60"/>
                  <a:gd name="T9" fmla="*/ 1003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0" h="33">
                    <a:moveTo>
                      <a:pt x="0" y="20"/>
                    </a:moveTo>
                    <a:cubicBezTo>
                      <a:pt x="14" y="13"/>
                      <a:pt x="48" y="0"/>
                      <a:pt x="54" y="11"/>
                    </a:cubicBezTo>
                    <a:cubicBezTo>
                      <a:pt x="60" y="23"/>
                      <a:pt x="49" y="33"/>
                      <a:pt x="49" y="33"/>
                    </a:cubicBezTo>
                    <a:cubicBezTo>
                      <a:pt x="53" y="21"/>
                      <a:pt x="53" y="12"/>
                      <a:pt x="42" y="11"/>
                    </a:cubicBezTo>
                    <a:cubicBezTo>
                      <a:pt x="24" y="11"/>
                      <a:pt x="0" y="20"/>
                      <a:pt x="0" y="20"/>
                    </a:cubicBezTo>
                    <a:close/>
                  </a:path>
                </a:pathLst>
              </a:custGeom>
              <a:solidFill>
                <a:srgbClr val="9C7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2811"/>
              <p:cNvSpPr>
                <a:spLocks/>
              </p:cNvSpPr>
              <p:nvPr/>
            </p:nvSpPr>
            <p:spPr bwMode="auto">
              <a:xfrm>
                <a:off x="2227" y="1445"/>
                <a:ext cx="640" cy="408"/>
              </a:xfrm>
              <a:custGeom>
                <a:avLst/>
                <a:gdLst>
                  <a:gd name="T0" fmla="*/ 7625 w 256"/>
                  <a:gd name="T1" fmla="*/ 3243 h 153"/>
                  <a:gd name="T2" fmla="*/ 9688 w 256"/>
                  <a:gd name="T3" fmla="*/ 819 h 153"/>
                  <a:gd name="T4" fmla="*/ 9583 w 256"/>
                  <a:gd name="T5" fmla="*/ 93 h 153"/>
                  <a:gd name="T6" fmla="*/ 7783 w 256"/>
                  <a:gd name="T7" fmla="*/ 2483 h 153"/>
                  <a:gd name="T8" fmla="*/ 5595 w 256"/>
                  <a:gd name="T9" fmla="*/ 4189 h 153"/>
                  <a:gd name="T10" fmla="*/ 2583 w 256"/>
                  <a:gd name="T11" fmla="*/ 6464 h 153"/>
                  <a:gd name="T12" fmla="*/ 1563 w 256"/>
                  <a:gd name="T13" fmla="*/ 4800 h 153"/>
                  <a:gd name="T14" fmla="*/ 4688 w 256"/>
                  <a:gd name="T15" fmla="*/ 3848 h 153"/>
                  <a:gd name="T16" fmla="*/ 8438 w 256"/>
                  <a:gd name="T17" fmla="*/ 968 h 153"/>
                  <a:gd name="T18" fmla="*/ 9033 w 256"/>
                  <a:gd name="T19" fmla="*/ 307 h 153"/>
                  <a:gd name="T20" fmla="*/ 6020 w 256"/>
                  <a:gd name="T21" fmla="*/ 2424 h 153"/>
                  <a:gd name="T22" fmla="*/ 2425 w 256"/>
                  <a:gd name="T23" fmla="*/ 3491 h 153"/>
                  <a:gd name="T24" fmla="*/ 238 w 256"/>
                  <a:gd name="T25" fmla="*/ 4003 h 153"/>
                  <a:gd name="T26" fmla="*/ 50 w 256"/>
                  <a:gd name="T27" fmla="*/ 4245 h 153"/>
                  <a:gd name="T28" fmla="*/ 363 w 256"/>
                  <a:gd name="T29" fmla="*/ 5824 h 153"/>
                  <a:gd name="T30" fmla="*/ 1563 w 256"/>
                  <a:gd name="T31" fmla="*/ 7736 h 153"/>
                  <a:gd name="T32" fmla="*/ 2583 w 256"/>
                  <a:gd name="T33" fmla="*/ 7432 h 153"/>
                  <a:gd name="T34" fmla="*/ 5938 w 256"/>
                  <a:gd name="T35" fmla="*/ 4459 h 153"/>
                  <a:gd name="T36" fmla="*/ 7625 w 256"/>
                  <a:gd name="T37" fmla="*/ 3243 h 15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56" h="153">
                    <a:moveTo>
                      <a:pt x="195" y="64"/>
                    </a:moveTo>
                    <a:cubicBezTo>
                      <a:pt x="215" y="41"/>
                      <a:pt x="244" y="23"/>
                      <a:pt x="248" y="16"/>
                    </a:cubicBezTo>
                    <a:cubicBezTo>
                      <a:pt x="256" y="5"/>
                      <a:pt x="249" y="0"/>
                      <a:pt x="245" y="2"/>
                    </a:cubicBezTo>
                    <a:cubicBezTo>
                      <a:pt x="248" y="6"/>
                      <a:pt x="217" y="38"/>
                      <a:pt x="199" y="49"/>
                    </a:cubicBezTo>
                    <a:cubicBezTo>
                      <a:pt x="181" y="60"/>
                      <a:pt x="172" y="63"/>
                      <a:pt x="143" y="83"/>
                    </a:cubicBezTo>
                    <a:cubicBezTo>
                      <a:pt x="120" y="99"/>
                      <a:pt x="83" y="123"/>
                      <a:pt x="66" y="128"/>
                    </a:cubicBezTo>
                    <a:cubicBezTo>
                      <a:pt x="49" y="133"/>
                      <a:pt x="37" y="115"/>
                      <a:pt x="40" y="95"/>
                    </a:cubicBezTo>
                    <a:cubicBezTo>
                      <a:pt x="43" y="75"/>
                      <a:pt x="76" y="90"/>
                      <a:pt x="120" y="76"/>
                    </a:cubicBezTo>
                    <a:cubicBezTo>
                      <a:pt x="164" y="62"/>
                      <a:pt x="205" y="29"/>
                      <a:pt x="216" y="19"/>
                    </a:cubicBezTo>
                    <a:cubicBezTo>
                      <a:pt x="222" y="15"/>
                      <a:pt x="229" y="8"/>
                      <a:pt x="231" y="6"/>
                    </a:cubicBezTo>
                    <a:cubicBezTo>
                      <a:pt x="213" y="16"/>
                      <a:pt x="186" y="36"/>
                      <a:pt x="154" y="48"/>
                    </a:cubicBezTo>
                    <a:cubicBezTo>
                      <a:pt x="105" y="67"/>
                      <a:pt x="98" y="64"/>
                      <a:pt x="62" y="69"/>
                    </a:cubicBezTo>
                    <a:cubicBezTo>
                      <a:pt x="33" y="72"/>
                      <a:pt x="21" y="72"/>
                      <a:pt x="6" y="79"/>
                    </a:cubicBezTo>
                    <a:cubicBezTo>
                      <a:pt x="3" y="80"/>
                      <a:pt x="2" y="82"/>
                      <a:pt x="1" y="84"/>
                    </a:cubicBezTo>
                    <a:cubicBezTo>
                      <a:pt x="0" y="93"/>
                      <a:pt x="9" y="107"/>
                      <a:pt x="9" y="115"/>
                    </a:cubicBezTo>
                    <a:cubicBezTo>
                      <a:pt x="10" y="137"/>
                      <a:pt x="20" y="153"/>
                      <a:pt x="40" y="153"/>
                    </a:cubicBezTo>
                    <a:cubicBezTo>
                      <a:pt x="47" y="153"/>
                      <a:pt x="56" y="148"/>
                      <a:pt x="66" y="147"/>
                    </a:cubicBezTo>
                    <a:cubicBezTo>
                      <a:pt x="90" y="137"/>
                      <a:pt x="113" y="115"/>
                      <a:pt x="152" y="88"/>
                    </a:cubicBezTo>
                    <a:cubicBezTo>
                      <a:pt x="164" y="80"/>
                      <a:pt x="183" y="72"/>
                      <a:pt x="195" y="64"/>
                    </a:cubicBezTo>
                    <a:close/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2812"/>
              <p:cNvSpPr>
                <a:spLocks/>
              </p:cNvSpPr>
              <p:nvPr/>
            </p:nvSpPr>
            <p:spPr bwMode="auto">
              <a:xfrm>
                <a:off x="2137" y="1741"/>
                <a:ext cx="125" cy="208"/>
              </a:xfrm>
              <a:custGeom>
                <a:avLst/>
                <a:gdLst>
                  <a:gd name="T0" fmla="*/ 1408 w 50"/>
                  <a:gd name="T1" fmla="*/ 0 h 78"/>
                  <a:gd name="T2" fmla="*/ 1613 w 50"/>
                  <a:gd name="T3" fmla="*/ 1117 h 78"/>
                  <a:gd name="T4" fmla="*/ 1925 w 50"/>
                  <a:gd name="T5" fmla="*/ 2184 h 78"/>
                  <a:gd name="T6" fmla="*/ 1220 w 50"/>
                  <a:gd name="T7" fmla="*/ 3037 h 78"/>
                  <a:gd name="T8" fmla="*/ 0 w 50"/>
                  <a:gd name="T9" fmla="*/ 3947 h 78"/>
                  <a:gd name="T10" fmla="*/ 1458 w 50"/>
                  <a:gd name="T11" fmla="*/ 2125 h 78"/>
                  <a:gd name="T12" fmla="*/ 1375 w 50"/>
                  <a:gd name="T13" fmla="*/ 93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0" h="78">
                    <a:moveTo>
                      <a:pt x="36" y="0"/>
                    </a:moveTo>
                    <a:cubicBezTo>
                      <a:pt x="38" y="7"/>
                      <a:pt x="39" y="15"/>
                      <a:pt x="41" y="22"/>
                    </a:cubicBezTo>
                    <a:cubicBezTo>
                      <a:pt x="44" y="29"/>
                      <a:pt x="50" y="35"/>
                      <a:pt x="49" y="43"/>
                    </a:cubicBezTo>
                    <a:cubicBezTo>
                      <a:pt x="47" y="50"/>
                      <a:pt x="38" y="56"/>
                      <a:pt x="31" y="60"/>
                    </a:cubicBezTo>
                    <a:cubicBezTo>
                      <a:pt x="23" y="66"/>
                      <a:pt x="10" y="76"/>
                      <a:pt x="0" y="78"/>
                    </a:cubicBezTo>
                    <a:cubicBezTo>
                      <a:pt x="12" y="73"/>
                      <a:pt x="33" y="56"/>
                      <a:pt x="37" y="42"/>
                    </a:cubicBezTo>
                    <a:cubicBezTo>
                      <a:pt x="40" y="29"/>
                      <a:pt x="28" y="15"/>
                      <a:pt x="35" y="2"/>
                    </a:cubicBezTo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2813"/>
              <p:cNvSpPr>
                <a:spLocks/>
              </p:cNvSpPr>
              <p:nvPr/>
            </p:nvSpPr>
            <p:spPr bwMode="auto">
              <a:xfrm>
                <a:off x="1917" y="1683"/>
                <a:ext cx="313" cy="189"/>
              </a:xfrm>
              <a:custGeom>
                <a:avLst/>
                <a:gdLst>
                  <a:gd name="T0" fmla="*/ 50 w 125"/>
                  <a:gd name="T1" fmla="*/ 3564 h 71"/>
                  <a:gd name="T2" fmla="*/ 1568 w 125"/>
                  <a:gd name="T3" fmla="*/ 2814 h 71"/>
                  <a:gd name="T4" fmla="*/ 2484 w 125"/>
                  <a:gd name="T5" fmla="*/ 2148 h 71"/>
                  <a:gd name="T6" fmla="*/ 3268 w 125"/>
                  <a:gd name="T7" fmla="*/ 1360 h 71"/>
                  <a:gd name="T8" fmla="*/ 4395 w 125"/>
                  <a:gd name="T9" fmla="*/ 751 h 71"/>
                  <a:gd name="T10" fmla="*/ 4865 w 125"/>
                  <a:gd name="T11" fmla="*/ 2148 h 71"/>
                  <a:gd name="T12" fmla="*/ 4760 w 125"/>
                  <a:gd name="T13" fmla="*/ 511 h 71"/>
                  <a:gd name="T14" fmla="*/ 4445 w 125"/>
                  <a:gd name="T15" fmla="*/ 56 h 71"/>
                  <a:gd name="T16" fmla="*/ 3656 w 125"/>
                  <a:gd name="T17" fmla="*/ 546 h 71"/>
                  <a:gd name="T18" fmla="*/ 1650 w 125"/>
                  <a:gd name="T19" fmla="*/ 2148 h 71"/>
                  <a:gd name="T20" fmla="*/ 784 w 125"/>
                  <a:gd name="T21" fmla="*/ 2601 h 71"/>
                  <a:gd name="T22" fmla="*/ 0 w 125"/>
                  <a:gd name="T23" fmla="*/ 2814 h 7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25" h="71">
                    <a:moveTo>
                      <a:pt x="1" y="71"/>
                    </a:moveTo>
                    <a:cubicBezTo>
                      <a:pt x="8" y="59"/>
                      <a:pt x="29" y="60"/>
                      <a:pt x="40" y="56"/>
                    </a:cubicBezTo>
                    <a:cubicBezTo>
                      <a:pt x="48" y="52"/>
                      <a:pt x="56" y="48"/>
                      <a:pt x="63" y="43"/>
                    </a:cubicBezTo>
                    <a:cubicBezTo>
                      <a:pt x="71" y="38"/>
                      <a:pt x="76" y="32"/>
                      <a:pt x="83" y="27"/>
                    </a:cubicBezTo>
                    <a:cubicBezTo>
                      <a:pt x="91" y="22"/>
                      <a:pt x="102" y="8"/>
                      <a:pt x="112" y="15"/>
                    </a:cubicBezTo>
                    <a:cubicBezTo>
                      <a:pt x="120" y="21"/>
                      <a:pt x="116" y="38"/>
                      <a:pt x="124" y="43"/>
                    </a:cubicBezTo>
                    <a:cubicBezTo>
                      <a:pt x="125" y="33"/>
                      <a:pt x="123" y="20"/>
                      <a:pt x="121" y="10"/>
                    </a:cubicBezTo>
                    <a:cubicBezTo>
                      <a:pt x="120" y="5"/>
                      <a:pt x="120" y="0"/>
                      <a:pt x="113" y="1"/>
                    </a:cubicBezTo>
                    <a:cubicBezTo>
                      <a:pt x="106" y="2"/>
                      <a:pt x="98" y="7"/>
                      <a:pt x="93" y="11"/>
                    </a:cubicBezTo>
                    <a:cubicBezTo>
                      <a:pt x="79" y="22"/>
                      <a:pt x="58" y="35"/>
                      <a:pt x="42" y="43"/>
                    </a:cubicBezTo>
                    <a:cubicBezTo>
                      <a:pt x="33" y="47"/>
                      <a:pt x="30" y="50"/>
                      <a:pt x="20" y="52"/>
                    </a:cubicBezTo>
                    <a:cubicBezTo>
                      <a:pt x="14" y="54"/>
                      <a:pt x="6" y="53"/>
                      <a:pt x="0" y="56"/>
                    </a:cubicBezTo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2814"/>
              <p:cNvSpPr>
                <a:spLocks/>
              </p:cNvSpPr>
              <p:nvPr/>
            </p:nvSpPr>
            <p:spPr bwMode="auto">
              <a:xfrm>
                <a:off x="2200" y="1368"/>
                <a:ext cx="165" cy="283"/>
              </a:xfrm>
              <a:custGeom>
                <a:avLst/>
                <a:gdLst>
                  <a:gd name="T0" fmla="*/ 2583 w 66"/>
                  <a:gd name="T1" fmla="*/ 0 h 106"/>
                  <a:gd name="T2" fmla="*/ 1408 w 66"/>
                  <a:gd name="T3" fmla="*/ 2646 h 106"/>
                  <a:gd name="T4" fmla="*/ 313 w 66"/>
                  <a:gd name="T5" fmla="*/ 5388 h 106"/>
                  <a:gd name="T6" fmla="*/ 988 w 66"/>
                  <a:gd name="T7" fmla="*/ 2702 h 106"/>
                  <a:gd name="T8" fmla="*/ 2583 w 66"/>
                  <a:gd name="T9" fmla="*/ 0 h 1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" h="106">
                    <a:moveTo>
                      <a:pt x="66" y="0"/>
                    </a:moveTo>
                    <a:cubicBezTo>
                      <a:pt x="66" y="12"/>
                      <a:pt x="57" y="32"/>
                      <a:pt x="36" y="52"/>
                    </a:cubicBezTo>
                    <a:cubicBezTo>
                      <a:pt x="16" y="72"/>
                      <a:pt x="5" y="94"/>
                      <a:pt x="8" y="106"/>
                    </a:cubicBezTo>
                    <a:cubicBezTo>
                      <a:pt x="0" y="90"/>
                      <a:pt x="13" y="67"/>
                      <a:pt x="25" y="53"/>
                    </a:cubicBezTo>
                    <a:cubicBezTo>
                      <a:pt x="45" y="28"/>
                      <a:pt x="63" y="24"/>
                      <a:pt x="66" y="0"/>
                    </a:cubicBezTo>
                    <a:close/>
                  </a:path>
                </a:pathLst>
              </a:custGeom>
              <a:solidFill>
                <a:srgbClr val="7D4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2815"/>
              <p:cNvSpPr>
                <a:spLocks/>
              </p:cNvSpPr>
              <p:nvPr/>
            </p:nvSpPr>
            <p:spPr bwMode="auto">
              <a:xfrm>
                <a:off x="2375" y="1437"/>
                <a:ext cx="435" cy="171"/>
              </a:xfrm>
              <a:custGeom>
                <a:avLst/>
                <a:gdLst>
                  <a:gd name="T0" fmla="*/ 0 w 174"/>
                  <a:gd name="T1" fmla="*/ 3262 h 64"/>
                  <a:gd name="T2" fmla="*/ 2738 w 174"/>
                  <a:gd name="T3" fmla="*/ 2648 h 64"/>
                  <a:gd name="T4" fmla="*/ 5238 w 174"/>
                  <a:gd name="T5" fmla="*/ 1013 h 64"/>
                  <a:gd name="T6" fmla="*/ 6800 w 174"/>
                  <a:gd name="T7" fmla="*/ 0 h 64"/>
                  <a:gd name="T8" fmla="*/ 5158 w 174"/>
                  <a:gd name="T9" fmla="*/ 671 h 64"/>
                  <a:gd name="T10" fmla="*/ 3488 w 174"/>
                  <a:gd name="T11" fmla="*/ 1643 h 64"/>
                  <a:gd name="T12" fmla="*/ 1845 w 174"/>
                  <a:gd name="T13" fmla="*/ 2557 h 64"/>
                  <a:gd name="T14" fmla="*/ 0 w 174"/>
                  <a:gd name="T15" fmla="*/ 3262 h 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74" h="64">
                    <a:moveTo>
                      <a:pt x="0" y="64"/>
                    </a:moveTo>
                    <a:cubicBezTo>
                      <a:pt x="25" y="58"/>
                      <a:pt x="37" y="64"/>
                      <a:pt x="70" y="52"/>
                    </a:cubicBezTo>
                    <a:cubicBezTo>
                      <a:pt x="95" y="42"/>
                      <a:pt x="114" y="28"/>
                      <a:pt x="134" y="20"/>
                    </a:cubicBezTo>
                    <a:cubicBezTo>
                      <a:pt x="155" y="13"/>
                      <a:pt x="168" y="3"/>
                      <a:pt x="174" y="0"/>
                    </a:cubicBezTo>
                    <a:cubicBezTo>
                      <a:pt x="157" y="2"/>
                      <a:pt x="149" y="8"/>
                      <a:pt x="132" y="13"/>
                    </a:cubicBezTo>
                    <a:cubicBezTo>
                      <a:pt x="116" y="18"/>
                      <a:pt x="101" y="22"/>
                      <a:pt x="89" y="32"/>
                    </a:cubicBezTo>
                    <a:cubicBezTo>
                      <a:pt x="77" y="41"/>
                      <a:pt x="67" y="45"/>
                      <a:pt x="47" y="50"/>
                    </a:cubicBezTo>
                    <a:cubicBezTo>
                      <a:pt x="27" y="56"/>
                      <a:pt x="4" y="60"/>
                      <a:pt x="0" y="64"/>
                    </a:cubicBezTo>
                    <a:close/>
                  </a:path>
                </a:pathLst>
              </a:custGeom>
              <a:solidFill>
                <a:srgbClr val="7D4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2816"/>
              <p:cNvSpPr>
                <a:spLocks/>
              </p:cNvSpPr>
              <p:nvPr/>
            </p:nvSpPr>
            <p:spPr bwMode="auto">
              <a:xfrm>
                <a:off x="2545" y="1547"/>
                <a:ext cx="230" cy="160"/>
              </a:xfrm>
              <a:custGeom>
                <a:avLst/>
                <a:gdLst>
                  <a:gd name="T0" fmla="*/ 0 w 92"/>
                  <a:gd name="T1" fmla="*/ 3037 h 60"/>
                  <a:gd name="T2" fmla="*/ 363 w 92"/>
                  <a:gd name="T3" fmla="*/ 2069 h 60"/>
                  <a:gd name="T4" fmla="*/ 1020 w 92"/>
                  <a:gd name="T5" fmla="*/ 1117 h 60"/>
                  <a:gd name="T6" fmla="*/ 2783 w 92"/>
                  <a:gd name="T7" fmla="*/ 56 h 60"/>
                  <a:gd name="T8" fmla="*/ 3283 w 92"/>
                  <a:gd name="T9" fmla="*/ 456 h 60"/>
                  <a:gd name="T10" fmla="*/ 2313 w 92"/>
                  <a:gd name="T11" fmla="*/ 1216 h 60"/>
                  <a:gd name="T12" fmla="*/ 208 w 92"/>
                  <a:gd name="T13" fmla="*/ 2936 h 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2" h="60">
                    <a:moveTo>
                      <a:pt x="0" y="60"/>
                    </a:moveTo>
                    <a:cubicBezTo>
                      <a:pt x="4" y="55"/>
                      <a:pt x="6" y="47"/>
                      <a:pt x="9" y="41"/>
                    </a:cubicBezTo>
                    <a:cubicBezTo>
                      <a:pt x="14" y="34"/>
                      <a:pt x="20" y="27"/>
                      <a:pt x="26" y="22"/>
                    </a:cubicBezTo>
                    <a:cubicBezTo>
                      <a:pt x="37" y="10"/>
                      <a:pt x="55" y="3"/>
                      <a:pt x="71" y="1"/>
                    </a:cubicBezTo>
                    <a:cubicBezTo>
                      <a:pt x="78" y="1"/>
                      <a:pt x="92" y="0"/>
                      <a:pt x="84" y="9"/>
                    </a:cubicBezTo>
                    <a:cubicBezTo>
                      <a:pt x="77" y="16"/>
                      <a:pt x="67" y="20"/>
                      <a:pt x="59" y="24"/>
                    </a:cubicBezTo>
                    <a:cubicBezTo>
                      <a:pt x="41" y="34"/>
                      <a:pt x="23" y="46"/>
                      <a:pt x="5" y="58"/>
                    </a:cubicBezTo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2817"/>
              <p:cNvSpPr>
                <a:spLocks/>
              </p:cNvSpPr>
              <p:nvPr/>
            </p:nvSpPr>
            <p:spPr bwMode="auto">
              <a:xfrm>
                <a:off x="2332" y="1720"/>
                <a:ext cx="180" cy="117"/>
              </a:xfrm>
              <a:custGeom>
                <a:avLst/>
                <a:gdLst>
                  <a:gd name="T0" fmla="*/ 0 w 72"/>
                  <a:gd name="T1" fmla="*/ 452 h 44"/>
                  <a:gd name="T2" fmla="*/ 2813 w 72"/>
                  <a:gd name="T3" fmla="*/ 0 h 44"/>
                  <a:gd name="T4" fmla="*/ 0 w 72"/>
                  <a:gd name="T5" fmla="*/ 452 h 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2" h="44">
                    <a:moveTo>
                      <a:pt x="0" y="9"/>
                    </a:moveTo>
                    <a:cubicBezTo>
                      <a:pt x="5" y="20"/>
                      <a:pt x="13" y="44"/>
                      <a:pt x="72" y="0"/>
                    </a:cubicBezTo>
                    <a:cubicBezTo>
                      <a:pt x="56" y="9"/>
                      <a:pt x="11" y="33"/>
                      <a:pt x="0" y="9"/>
                    </a:cubicBezTo>
                    <a:close/>
                  </a:path>
                </a:pathLst>
              </a:custGeom>
              <a:solidFill>
                <a:srgbClr val="9C7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2818"/>
              <p:cNvSpPr>
                <a:spLocks/>
              </p:cNvSpPr>
              <p:nvPr/>
            </p:nvSpPr>
            <p:spPr bwMode="auto">
              <a:xfrm>
                <a:off x="2117" y="1813"/>
                <a:ext cx="70" cy="174"/>
              </a:xfrm>
              <a:custGeom>
                <a:avLst/>
                <a:gdLst>
                  <a:gd name="T0" fmla="*/ 1063 w 28"/>
                  <a:gd name="T1" fmla="*/ 0 h 65"/>
                  <a:gd name="T2" fmla="*/ 625 w 28"/>
                  <a:gd name="T3" fmla="*/ 402 h 65"/>
                  <a:gd name="T4" fmla="*/ 283 w 28"/>
                  <a:gd name="T5" fmla="*/ 1807 h 65"/>
                  <a:gd name="T6" fmla="*/ 0 w 28"/>
                  <a:gd name="T7" fmla="*/ 3338 h 65"/>
                  <a:gd name="T8" fmla="*/ 313 w 28"/>
                  <a:gd name="T9" fmla="*/ 2781 h 65"/>
                  <a:gd name="T10" fmla="*/ 1095 w 28"/>
                  <a:gd name="T11" fmla="*/ 2107 h 65"/>
                  <a:gd name="T12" fmla="*/ 750 w 28"/>
                  <a:gd name="T13" fmla="*/ 2107 h 65"/>
                  <a:gd name="T14" fmla="*/ 783 w 28"/>
                  <a:gd name="T15" fmla="*/ 1282 h 65"/>
                  <a:gd name="T16" fmla="*/ 1020 w 28"/>
                  <a:gd name="T17" fmla="*/ 56 h 6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8" h="65">
                    <a:moveTo>
                      <a:pt x="27" y="0"/>
                    </a:moveTo>
                    <a:cubicBezTo>
                      <a:pt x="23" y="2"/>
                      <a:pt x="19" y="3"/>
                      <a:pt x="16" y="8"/>
                    </a:cubicBezTo>
                    <a:cubicBezTo>
                      <a:pt x="11" y="15"/>
                      <a:pt x="10" y="26"/>
                      <a:pt x="7" y="35"/>
                    </a:cubicBezTo>
                    <a:cubicBezTo>
                      <a:pt x="4" y="45"/>
                      <a:pt x="2" y="54"/>
                      <a:pt x="0" y="65"/>
                    </a:cubicBezTo>
                    <a:cubicBezTo>
                      <a:pt x="4" y="63"/>
                      <a:pt x="5" y="57"/>
                      <a:pt x="8" y="54"/>
                    </a:cubicBezTo>
                    <a:cubicBezTo>
                      <a:pt x="14" y="48"/>
                      <a:pt x="22" y="46"/>
                      <a:pt x="28" y="41"/>
                    </a:cubicBezTo>
                    <a:cubicBezTo>
                      <a:pt x="25" y="42"/>
                      <a:pt x="21" y="44"/>
                      <a:pt x="19" y="41"/>
                    </a:cubicBezTo>
                    <a:cubicBezTo>
                      <a:pt x="16" y="39"/>
                      <a:pt x="19" y="28"/>
                      <a:pt x="20" y="25"/>
                    </a:cubicBezTo>
                    <a:cubicBezTo>
                      <a:pt x="20" y="17"/>
                      <a:pt x="23" y="8"/>
                      <a:pt x="26" y="1"/>
                    </a:cubicBezTo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2819"/>
              <p:cNvSpPr>
                <a:spLocks/>
              </p:cNvSpPr>
              <p:nvPr/>
            </p:nvSpPr>
            <p:spPr bwMode="auto">
              <a:xfrm>
                <a:off x="2095" y="1832"/>
                <a:ext cx="25" cy="27"/>
              </a:xfrm>
              <a:custGeom>
                <a:avLst/>
                <a:gdLst>
                  <a:gd name="T0" fmla="*/ 395 w 10"/>
                  <a:gd name="T1" fmla="*/ 103 h 10"/>
                  <a:gd name="T2" fmla="*/ 50 w 10"/>
                  <a:gd name="T3" fmla="*/ 532 h 10"/>
                  <a:gd name="T4" fmla="*/ 363 w 10"/>
                  <a:gd name="T5" fmla="*/ 313 h 1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" h="10">
                    <a:moveTo>
                      <a:pt x="10" y="2"/>
                    </a:moveTo>
                    <a:cubicBezTo>
                      <a:pt x="4" y="0"/>
                      <a:pt x="0" y="5"/>
                      <a:pt x="1" y="10"/>
                    </a:cubicBezTo>
                    <a:cubicBezTo>
                      <a:pt x="3" y="10"/>
                      <a:pt x="7" y="8"/>
                      <a:pt x="9" y="6"/>
                    </a:cubicBezTo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2820"/>
              <p:cNvSpPr>
                <a:spLocks/>
              </p:cNvSpPr>
              <p:nvPr/>
            </p:nvSpPr>
            <p:spPr bwMode="auto">
              <a:xfrm>
                <a:off x="1475" y="1421"/>
                <a:ext cx="1410" cy="1027"/>
              </a:xfrm>
              <a:custGeom>
                <a:avLst/>
                <a:gdLst>
                  <a:gd name="T0" fmla="*/ 3958 w 564"/>
                  <a:gd name="T1" fmla="*/ 17883 h 385"/>
                  <a:gd name="T2" fmla="*/ 6800 w 564"/>
                  <a:gd name="T3" fmla="*/ 14330 h 385"/>
                  <a:gd name="T4" fmla="*/ 9813 w 564"/>
                  <a:gd name="T5" fmla="*/ 11086 h 385"/>
                  <a:gd name="T6" fmla="*/ 12895 w 564"/>
                  <a:gd name="T7" fmla="*/ 8253 h 385"/>
                  <a:gd name="T8" fmla="*/ 17708 w 564"/>
                  <a:gd name="T9" fmla="*/ 4916 h 385"/>
                  <a:gd name="T10" fmla="*/ 19613 w 564"/>
                  <a:gd name="T11" fmla="*/ 3494 h 385"/>
                  <a:gd name="T12" fmla="*/ 21645 w 564"/>
                  <a:gd name="T13" fmla="*/ 547 h 385"/>
                  <a:gd name="T14" fmla="*/ 17783 w 564"/>
                  <a:gd name="T15" fmla="*/ 2881 h 385"/>
                  <a:gd name="T16" fmla="*/ 14188 w 564"/>
                  <a:gd name="T17" fmla="*/ 3948 h 385"/>
                  <a:gd name="T18" fmla="*/ 11458 w 564"/>
                  <a:gd name="T19" fmla="*/ 4767 h 385"/>
                  <a:gd name="T20" fmla="*/ 8333 w 564"/>
                  <a:gd name="T21" fmla="*/ 7288 h 385"/>
                  <a:gd name="T22" fmla="*/ 5208 w 564"/>
                  <a:gd name="T23" fmla="*/ 8445 h 385"/>
                  <a:gd name="T24" fmla="*/ 3595 w 564"/>
                  <a:gd name="T25" fmla="*/ 12964 h 385"/>
                  <a:gd name="T26" fmla="*/ 1613 w 564"/>
                  <a:gd name="T27" fmla="*/ 16003 h 385"/>
                  <a:gd name="T28" fmla="*/ 625 w 564"/>
                  <a:gd name="T29" fmla="*/ 18886 h 385"/>
                  <a:gd name="T30" fmla="*/ 3958 w 564"/>
                  <a:gd name="T31" fmla="*/ 17883 h 38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564" h="385">
                    <a:moveTo>
                      <a:pt x="101" y="353"/>
                    </a:moveTo>
                    <a:cubicBezTo>
                      <a:pt x="144" y="322"/>
                      <a:pt x="148" y="302"/>
                      <a:pt x="174" y="283"/>
                    </a:cubicBezTo>
                    <a:cubicBezTo>
                      <a:pt x="201" y="264"/>
                      <a:pt x="217" y="247"/>
                      <a:pt x="251" y="219"/>
                    </a:cubicBezTo>
                    <a:cubicBezTo>
                      <a:pt x="277" y="198"/>
                      <a:pt x="319" y="178"/>
                      <a:pt x="330" y="163"/>
                    </a:cubicBezTo>
                    <a:cubicBezTo>
                      <a:pt x="373" y="166"/>
                      <a:pt x="395" y="137"/>
                      <a:pt x="453" y="97"/>
                    </a:cubicBezTo>
                    <a:cubicBezTo>
                      <a:pt x="467" y="88"/>
                      <a:pt x="491" y="80"/>
                      <a:pt x="502" y="69"/>
                    </a:cubicBezTo>
                    <a:cubicBezTo>
                      <a:pt x="539" y="32"/>
                      <a:pt x="564" y="19"/>
                      <a:pt x="554" y="11"/>
                    </a:cubicBezTo>
                    <a:cubicBezTo>
                      <a:pt x="542" y="0"/>
                      <a:pt x="505" y="38"/>
                      <a:pt x="455" y="57"/>
                    </a:cubicBezTo>
                    <a:cubicBezTo>
                      <a:pt x="406" y="76"/>
                      <a:pt x="399" y="73"/>
                      <a:pt x="363" y="78"/>
                    </a:cubicBezTo>
                    <a:cubicBezTo>
                      <a:pt x="326" y="82"/>
                      <a:pt x="317" y="81"/>
                      <a:pt x="293" y="94"/>
                    </a:cubicBezTo>
                    <a:cubicBezTo>
                      <a:pt x="269" y="108"/>
                      <a:pt x="239" y="128"/>
                      <a:pt x="213" y="144"/>
                    </a:cubicBezTo>
                    <a:cubicBezTo>
                      <a:pt x="186" y="159"/>
                      <a:pt x="168" y="144"/>
                      <a:pt x="133" y="167"/>
                    </a:cubicBezTo>
                    <a:cubicBezTo>
                      <a:pt x="99" y="190"/>
                      <a:pt x="94" y="234"/>
                      <a:pt x="92" y="256"/>
                    </a:cubicBezTo>
                    <a:cubicBezTo>
                      <a:pt x="89" y="278"/>
                      <a:pt x="61" y="296"/>
                      <a:pt x="41" y="316"/>
                    </a:cubicBezTo>
                    <a:cubicBezTo>
                      <a:pt x="17" y="340"/>
                      <a:pt x="0" y="358"/>
                      <a:pt x="16" y="373"/>
                    </a:cubicBezTo>
                    <a:cubicBezTo>
                      <a:pt x="27" y="385"/>
                      <a:pt x="58" y="384"/>
                      <a:pt x="101" y="353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2821"/>
              <p:cNvSpPr>
                <a:spLocks/>
              </p:cNvSpPr>
              <p:nvPr/>
            </p:nvSpPr>
            <p:spPr bwMode="auto">
              <a:xfrm>
                <a:off x="1425" y="1195"/>
                <a:ext cx="1437" cy="1221"/>
              </a:xfrm>
              <a:custGeom>
                <a:avLst/>
                <a:gdLst>
                  <a:gd name="T0" fmla="*/ 2374 w 575"/>
                  <a:gd name="T1" fmla="*/ 20256 h 458"/>
                  <a:gd name="T2" fmla="*/ 4371 w 575"/>
                  <a:gd name="T3" fmla="*/ 17222 h 458"/>
                  <a:gd name="T4" fmla="*/ 5965 w 575"/>
                  <a:gd name="T5" fmla="*/ 12735 h 458"/>
                  <a:gd name="T6" fmla="*/ 9082 w 575"/>
                  <a:gd name="T7" fmla="*/ 11578 h 458"/>
                  <a:gd name="T8" fmla="*/ 12203 w 575"/>
                  <a:gd name="T9" fmla="*/ 9040 h 458"/>
                  <a:gd name="T10" fmla="*/ 14940 w 575"/>
                  <a:gd name="T11" fmla="*/ 8243 h 458"/>
                  <a:gd name="T12" fmla="*/ 18524 w 575"/>
                  <a:gd name="T13" fmla="*/ 7179 h 458"/>
                  <a:gd name="T14" fmla="*/ 22397 w 575"/>
                  <a:gd name="T15" fmla="*/ 4847 h 458"/>
                  <a:gd name="T16" fmla="*/ 22427 w 575"/>
                  <a:gd name="T17" fmla="*/ 4847 h 458"/>
                  <a:gd name="T18" fmla="*/ 19231 w 575"/>
                  <a:gd name="T19" fmla="*/ 3034 h 458"/>
                  <a:gd name="T20" fmla="*/ 15877 w 575"/>
                  <a:gd name="T21" fmla="*/ 2730 h 458"/>
                  <a:gd name="T22" fmla="*/ 14827 w 575"/>
                  <a:gd name="T23" fmla="*/ 2978 h 458"/>
                  <a:gd name="T24" fmla="*/ 3696 w 575"/>
                  <a:gd name="T25" fmla="*/ 1762 h 458"/>
                  <a:gd name="T26" fmla="*/ 467 w 575"/>
                  <a:gd name="T27" fmla="*/ 8643 h 458"/>
                  <a:gd name="T28" fmla="*/ 655 w 575"/>
                  <a:gd name="T29" fmla="*/ 16923 h 458"/>
                  <a:gd name="T30" fmla="*/ 1355 w 575"/>
                  <a:gd name="T31" fmla="*/ 23135 h 458"/>
                  <a:gd name="T32" fmla="*/ 2374 w 575"/>
                  <a:gd name="T33" fmla="*/ 20256 h 45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75" h="458">
                    <a:moveTo>
                      <a:pt x="61" y="401"/>
                    </a:moveTo>
                    <a:cubicBezTo>
                      <a:pt x="81" y="381"/>
                      <a:pt x="109" y="363"/>
                      <a:pt x="112" y="341"/>
                    </a:cubicBezTo>
                    <a:cubicBezTo>
                      <a:pt x="114" y="319"/>
                      <a:pt x="119" y="275"/>
                      <a:pt x="153" y="252"/>
                    </a:cubicBezTo>
                    <a:cubicBezTo>
                      <a:pt x="188" y="229"/>
                      <a:pt x="206" y="244"/>
                      <a:pt x="233" y="229"/>
                    </a:cubicBezTo>
                    <a:cubicBezTo>
                      <a:pt x="259" y="213"/>
                      <a:pt x="289" y="193"/>
                      <a:pt x="313" y="179"/>
                    </a:cubicBezTo>
                    <a:cubicBezTo>
                      <a:pt x="337" y="166"/>
                      <a:pt x="346" y="167"/>
                      <a:pt x="383" y="163"/>
                    </a:cubicBezTo>
                    <a:cubicBezTo>
                      <a:pt x="419" y="158"/>
                      <a:pt x="426" y="161"/>
                      <a:pt x="475" y="142"/>
                    </a:cubicBezTo>
                    <a:cubicBezTo>
                      <a:pt x="525" y="123"/>
                      <a:pt x="562" y="85"/>
                      <a:pt x="574" y="96"/>
                    </a:cubicBezTo>
                    <a:cubicBezTo>
                      <a:pt x="575" y="96"/>
                      <a:pt x="575" y="96"/>
                      <a:pt x="575" y="96"/>
                    </a:cubicBezTo>
                    <a:cubicBezTo>
                      <a:pt x="573" y="75"/>
                      <a:pt x="536" y="70"/>
                      <a:pt x="493" y="60"/>
                    </a:cubicBezTo>
                    <a:cubicBezTo>
                      <a:pt x="465" y="54"/>
                      <a:pt x="428" y="48"/>
                      <a:pt x="407" y="54"/>
                    </a:cubicBezTo>
                    <a:cubicBezTo>
                      <a:pt x="398" y="56"/>
                      <a:pt x="389" y="60"/>
                      <a:pt x="380" y="59"/>
                    </a:cubicBezTo>
                    <a:cubicBezTo>
                      <a:pt x="342" y="53"/>
                      <a:pt x="187" y="0"/>
                      <a:pt x="95" y="35"/>
                    </a:cubicBezTo>
                    <a:cubicBezTo>
                      <a:pt x="40" y="55"/>
                      <a:pt x="21" y="107"/>
                      <a:pt x="12" y="171"/>
                    </a:cubicBezTo>
                    <a:cubicBezTo>
                      <a:pt x="0" y="255"/>
                      <a:pt x="15" y="306"/>
                      <a:pt x="17" y="335"/>
                    </a:cubicBezTo>
                    <a:cubicBezTo>
                      <a:pt x="19" y="362"/>
                      <a:pt x="3" y="434"/>
                      <a:pt x="35" y="458"/>
                    </a:cubicBezTo>
                    <a:cubicBezTo>
                      <a:pt x="20" y="443"/>
                      <a:pt x="37" y="425"/>
                      <a:pt x="61" y="401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2822"/>
              <p:cNvSpPr>
                <a:spLocks/>
              </p:cNvSpPr>
              <p:nvPr/>
            </p:nvSpPr>
            <p:spPr bwMode="auto">
              <a:xfrm>
                <a:off x="2217" y="1368"/>
                <a:ext cx="155" cy="288"/>
              </a:xfrm>
              <a:custGeom>
                <a:avLst/>
                <a:gdLst>
                  <a:gd name="T0" fmla="*/ 2238 w 62"/>
                  <a:gd name="T1" fmla="*/ 0 h 108"/>
                  <a:gd name="T2" fmla="*/ 750 w 62"/>
                  <a:gd name="T3" fmla="*/ 3336 h 108"/>
                  <a:gd name="T4" fmla="*/ 83 w 62"/>
                  <a:gd name="T5" fmla="*/ 5461 h 10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2" h="108">
                    <a:moveTo>
                      <a:pt x="57" y="0"/>
                    </a:moveTo>
                    <a:cubicBezTo>
                      <a:pt x="62" y="16"/>
                      <a:pt x="37" y="43"/>
                      <a:pt x="19" y="66"/>
                    </a:cubicBezTo>
                    <a:cubicBezTo>
                      <a:pt x="2" y="89"/>
                      <a:pt x="0" y="103"/>
                      <a:pt x="2" y="108"/>
                    </a:cubicBezTo>
                  </a:path>
                </a:pathLst>
              </a:custGeom>
              <a:noFill/>
              <a:ln w="12700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2823"/>
              <p:cNvSpPr>
                <a:spLocks/>
              </p:cNvSpPr>
              <p:nvPr/>
            </p:nvSpPr>
            <p:spPr bwMode="auto">
              <a:xfrm>
                <a:off x="2220" y="1664"/>
                <a:ext cx="87" cy="189"/>
              </a:xfrm>
              <a:custGeom>
                <a:avLst/>
                <a:gdLst>
                  <a:gd name="T0" fmla="*/ 0 w 35"/>
                  <a:gd name="T1" fmla="*/ 0 h 71"/>
                  <a:gd name="T2" fmla="*/ 1335 w 35"/>
                  <a:gd name="T3" fmla="*/ 3564 h 7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5" h="71">
                    <a:moveTo>
                      <a:pt x="0" y="0"/>
                    </a:moveTo>
                    <a:cubicBezTo>
                      <a:pt x="13" y="8"/>
                      <a:pt x="7" y="63"/>
                      <a:pt x="35" y="71"/>
                    </a:cubicBezTo>
                  </a:path>
                </a:pathLst>
              </a:custGeom>
              <a:noFill/>
              <a:ln w="12700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2824"/>
              <p:cNvSpPr>
                <a:spLocks noChangeShapeType="1"/>
              </p:cNvSpPr>
              <p:nvPr/>
            </p:nvSpPr>
            <p:spPr bwMode="auto">
              <a:xfrm>
                <a:off x="2120" y="1885"/>
                <a:ext cx="1" cy="1"/>
              </a:xfrm>
              <a:prstGeom prst="line">
                <a:avLst/>
              </a:prstGeom>
              <a:noFill/>
              <a:ln w="15875" cap="rnd">
                <a:solidFill>
                  <a:srgbClr val="1A171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2825"/>
              <p:cNvSpPr>
                <a:spLocks/>
              </p:cNvSpPr>
              <p:nvPr/>
            </p:nvSpPr>
            <p:spPr bwMode="auto">
              <a:xfrm>
                <a:off x="1980" y="1813"/>
                <a:ext cx="200" cy="307"/>
              </a:xfrm>
              <a:custGeom>
                <a:avLst/>
                <a:gdLst>
                  <a:gd name="T0" fmla="*/ 2113 w 80"/>
                  <a:gd name="T1" fmla="*/ 5630 h 115"/>
                  <a:gd name="T2" fmla="*/ 3125 w 80"/>
                  <a:gd name="T3" fmla="*/ 0 h 115"/>
                  <a:gd name="T4" fmla="*/ 2270 w 80"/>
                  <a:gd name="T5" fmla="*/ 363 h 115"/>
                  <a:gd name="T6" fmla="*/ 1875 w 80"/>
                  <a:gd name="T7" fmla="*/ 913 h 115"/>
                  <a:gd name="T8" fmla="*/ 1770 w 80"/>
                  <a:gd name="T9" fmla="*/ 456 h 115"/>
                  <a:gd name="T10" fmla="*/ 1458 w 80"/>
                  <a:gd name="T11" fmla="*/ 513 h 115"/>
                  <a:gd name="T12" fmla="*/ 1175 w 80"/>
                  <a:gd name="T13" fmla="*/ 456 h 115"/>
                  <a:gd name="T14" fmla="*/ 1020 w 80"/>
                  <a:gd name="T15" fmla="*/ 1004 h 115"/>
                  <a:gd name="T16" fmla="*/ 750 w 80"/>
                  <a:gd name="T17" fmla="*/ 969 h 115"/>
                  <a:gd name="T18" fmla="*/ 550 w 80"/>
                  <a:gd name="T19" fmla="*/ 1127 h 115"/>
                  <a:gd name="T20" fmla="*/ 0 w 80"/>
                  <a:gd name="T21" fmla="*/ 1369 h 115"/>
                  <a:gd name="T22" fmla="*/ 470 w 80"/>
                  <a:gd name="T23" fmla="*/ 3099 h 115"/>
                  <a:gd name="T24" fmla="*/ 550 w 80"/>
                  <a:gd name="T25" fmla="*/ 5844 h 115"/>
                  <a:gd name="T26" fmla="*/ 1458 w 80"/>
                  <a:gd name="T27" fmla="*/ 4717 h 115"/>
                  <a:gd name="T28" fmla="*/ 2113 w 80"/>
                  <a:gd name="T29" fmla="*/ 5630 h 11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0" h="115">
                    <a:moveTo>
                      <a:pt x="54" y="111"/>
                    </a:moveTo>
                    <a:cubicBezTo>
                      <a:pt x="54" y="54"/>
                      <a:pt x="66" y="12"/>
                      <a:pt x="80" y="0"/>
                    </a:cubicBezTo>
                    <a:cubicBezTo>
                      <a:pt x="74" y="3"/>
                      <a:pt x="66" y="5"/>
                      <a:pt x="58" y="7"/>
                    </a:cubicBezTo>
                    <a:cubicBezTo>
                      <a:pt x="55" y="12"/>
                      <a:pt x="51" y="17"/>
                      <a:pt x="48" y="18"/>
                    </a:cubicBezTo>
                    <a:cubicBezTo>
                      <a:pt x="46" y="18"/>
                      <a:pt x="45" y="14"/>
                      <a:pt x="45" y="9"/>
                    </a:cubicBezTo>
                    <a:cubicBezTo>
                      <a:pt x="42" y="9"/>
                      <a:pt x="40" y="10"/>
                      <a:pt x="37" y="10"/>
                    </a:cubicBezTo>
                    <a:cubicBezTo>
                      <a:pt x="35" y="10"/>
                      <a:pt x="33" y="9"/>
                      <a:pt x="30" y="9"/>
                    </a:cubicBezTo>
                    <a:cubicBezTo>
                      <a:pt x="30" y="14"/>
                      <a:pt x="28" y="18"/>
                      <a:pt x="26" y="20"/>
                    </a:cubicBezTo>
                    <a:cubicBezTo>
                      <a:pt x="24" y="21"/>
                      <a:pt x="21" y="20"/>
                      <a:pt x="19" y="19"/>
                    </a:cubicBezTo>
                    <a:cubicBezTo>
                      <a:pt x="17" y="20"/>
                      <a:pt x="16" y="21"/>
                      <a:pt x="14" y="22"/>
                    </a:cubicBezTo>
                    <a:cubicBezTo>
                      <a:pt x="10" y="25"/>
                      <a:pt x="5" y="26"/>
                      <a:pt x="0" y="27"/>
                    </a:cubicBezTo>
                    <a:cubicBezTo>
                      <a:pt x="6" y="34"/>
                      <a:pt x="12" y="44"/>
                      <a:pt x="12" y="61"/>
                    </a:cubicBezTo>
                    <a:cubicBezTo>
                      <a:pt x="12" y="74"/>
                      <a:pt x="12" y="93"/>
                      <a:pt x="14" y="115"/>
                    </a:cubicBezTo>
                    <a:cubicBezTo>
                      <a:pt x="16" y="103"/>
                      <a:pt x="31" y="94"/>
                      <a:pt x="37" y="93"/>
                    </a:cubicBezTo>
                    <a:cubicBezTo>
                      <a:pt x="43" y="93"/>
                      <a:pt x="53" y="107"/>
                      <a:pt x="54" y="111"/>
                    </a:cubicBezTo>
                    <a:close/>
                  </a:path>
                </a:pathLst>
              </a:custGeom>
              <a:solidFill>
                <a:srgbClr val="00A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2826"/>
              <p:cNvSpPr>
                <a:spLocks/>
              </p:cNvSpPr>
              <p:nvPr/>
            </p:nvSpPr>
            <p:spPr bwMode="auto">
              <a:xfrm>
                <a:off x="1980" y="1813"/>
                <a:ext cx="200" cy="312"/>
              </a:xfrm>
              <a:custGeom>
                <a:avLst/>
                <a:gdLst>
                  <a:gd name="T0" fmla="*/ 2113 w 80"/>
                  <a:gd name="T1" fmla="*/ 5917 h 117"/>
                  <a:gd name="T2" fmla="*/ 3125 w 80"/>
                  <a:gd name="T3" fmla="*/ 0 h 117"/>
                  <a:gd name="T4" fmla="*/ 2270 w 80"/>
                  <a:gd name="T5" fmla="*/ 363 h 117"/>
                  <a:gd name="T6" fmla="*/ 1875 w 80"/>
                  <a:gd name="T7" fmla="*/ 909 h 117"/>
                  <a:gd name="T8" fmla="*/ 1770 w 80"/>
                  <a:gd name="T9" fmla="*/ 456 h 117"/>
                  <a:gd name="T10" fmla="*/ 1458 w 80"/>
                  <a:gd name="T11" fmla="*/ 512 h 117"/>
                  <a:gd name="T12" fmla="*/ 1175 w 80"/>
                  <a:gd name="T13" fmla="*/ 456 h 117"/>
                  <a:gd name="T14" fmla="*/ 1020 w 80"/>
                  <a:gd name="T15" fmla="*/ 1003 h 117"/>
                  <a:gd name="T16" fmla="*/ 750 w 80"/>
                  <a:gd name="T17" fmla="*/ 968 h 117"/>
                  <a:gd name="T18" fmla="*/ 550 w 80"/>
                  <a:gd name="T19" fmla="*/ 1117 h 117"/>
                  <a:gd name="T20" fmla="*/ 0 w 80"/>
                  <a:gd name="T21" fmla="*/ 1365 h 117"/>
                  <a:gd name="T22" fmla="*/ 470 w 80"/>
                  <a:gd name="T23" fmla="*/ 3093 h 117"/>
                  <a:gd name="T24" fmla="*/ 550 w 80"/>
                  <a:gd name="T25" fmla="*/ 5824 h 1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0" h="117">
                    <a:moveTo>
                      <a:pt x="54" y="117"/>
                    </a:moveTo>
                    <a:cubicBezTo>
                      <a:pt x="53" y="57"/>
                      <a:pt x="65" y="12"/>
                      <a:pt x="80" y="0"/>
                    </a:cubicBezTo>
                    <a:cubicBezTo>
                      <a:pt x="74" y="3"/>
                      <a:pt x="66" y="5"/>
                      <a:pt x="58" y="7"/>
                    </a:cubicBezTo>
                    <a:cubicBezTo>
                      <a:pt x="55" y="12"/>
                      <a:pt x="51" y="17"/>
                      <a:pt x="48" y="18"/>
                    </a:cubicBezTo>
                    <a:cubicBezTo>
                      <a:pt x="46" y="18"/>
                      <a:pt x="45" y="14"/>
                      <a:pt x="45" y="9"/>
                    </a:cubicBezTo>
                    <a:cubicBezTo>
                      <a:pt x="42" y="9"/>
                      <a:pt x="40" y="10"/>
                      <a:pt x="37" y="10"/>
                    </a:cubicBezTo>
                    <a:cubicBezTo>
                      <a:pt x="35" y="10"/>
                      <a:pt x="33" y="9"/>
                      <a:pt x="30" y="9"/>
                    </a:cubicBezTo>
                    <a:cubicBezTo>
                      <a:pt x="30" y="14"/>
                      <a:pt x="28" y="18"/>
                      <a:pt x="26" y="20"/>
                    </a:cubicBezTo>
                    <a:cubicBezTo>
                      <a:pt x="24" y="21"/>
                      <a:pt x="21" y="20"/>
                      <a:pt x="19" y="19"/>
                    </a:cubicBezTo>
                    <a:cubicBezTo>
                      <a:pt x="17" y="20"/>
                      <a:pt x="16" y="21"/>
                      <a:pt x="14" y="22"/>
                    </a:cubicBezTo>
                    <a:cubicBezTo>
                      <a:pt x="10" y="25"/>
                      <a:pt x="5" y="26"/>
                      <a:pt x="0" y="27"/>
                    </a:cubicBezTo>
                    <a:cubicBezTo>
                      <a:pt x="6" y="34"/>
                      <a:pt x="12" y="44"/>
                      <a:pt x="12" y="61"/>
                    </a:cubicBezTo>
                    <a:cubicBezTo>
                      <a:pt x="12" y="74"/>
                      <a:pt x="12" y="93"/>
                      <a:pt x="14" y="115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Freeform 2827"/>
              <p:cNvSpPr>
                <a:spLocks/>
              </p:cNvSpPr>
              <p:nvPr/>
            </p:nvSpPr>
            <p:spPr bwMode="auto">
              <a:xfrm>
                <a:off x="2027" y="1848"/>
                <a:ext cx="38" cy="48"/>
              </a:xfrm>
              <a:custGeom>
                <a:avLst/>
                <a:gdLst>
                  <a:gd name="T0" fmla="*/ 0 w 15"/>
                  <a:gd name="T1" fmla="*/ 397 h 18"/>
                  <a:gd name="T2" fmla="*/ 570 w 15"/>
                  <a:gd name="T3" fmla="*/ 0 h 18"/>
                  <a:gd name="T4" fmla="*/ 0 w 15"/>
                  <a:gd name="T5" fmla="*/ 397 h 1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5" h="18">
                    <a:moveTo>
                      <a:pt x="0" y="8"/>
                    </a:moveTo>
                    <a:cubicBezTo>
                      <a:pt x="6" y="14"/>
                      <a:pt x="12" y="9"/>
                      <a:pt x="14" y="0"/>
                    </a:cubicBezTo>
                    <a:cubicBezTo>
                      <a:pt x="15" y="8"/>
                      <a:pt x="7" y="18"/>
                      <a:pt x="0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Freeform 2828"/>
              <p:cNvSpPr>
                <a:spLocks/>
              </p:cNvSpPr>
              <p:nvPr/>
            </p:nvSpPr>
            <p:spPr bwMode="auto">
              <a:xfrm>
                <a:off x="2090" y="1840"/>
                <a:ext cx="37" cy="51"/>
              </a:xfrm>
              <a:custGeom>
                <a:avLst/>
                <a:gdLst>
                  <a:gd name="T0" fmla="*/ 0 w 15"/>
                  <a:gd name="T1" fmla="*/ 368 h 19"/>
                  <a:gd name="T2" fmla="*/ 553 w 15"/>
                  <a:gd name="T3" fmla="*/ 0 h 19"/>
                  <a:gd name="T4" fmla="*/ 0 w 15"/>
                  <a:gd name="T5" fmla="*/ 368 h 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5" h="19">
                    <a:moveTo>
                      <a:pt x="0" y="7"/>
                    </a:moveTo>
                    <a:cubicBezTo>
                      <a:pt x="1" y="12"/>
                      <a:pt x="7" y="14"/>
                      <a:pt x="15" y="0"/>
                    </a:cubicBezTo>
                    <a:cubicBezTo>
                      <a:pt x="13" y="9"/>
                      <a:pt x="2" y="19"/>
                      <a:pt x="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2829"/>
              <p:cNvSpPr>
                <a:spLocks/>
              </p:cNvSpPr>
              <p:nvPr/>
            </p:nvSpPr>
            <p:spPr bwMode="auto">
              <a:xfrm>
                <a:off x="2087" y="1856"/>
                <a:ext cx="58" cy="261"/>
              </a:xfrm>
              <a:custGeom>
                <a:avLst/>
                <a:gdLst>
                  <a:gd name="T0" fmla="*/ 928 w 23"/>
                  <a:gd name="T1" fmla="*/ 0 h 98"/>
                  <a:gd name="T2" fmla="*/ 285 w 23"/>
                  <a:gd name="T3" fmla="*/ 4930 h 98"/>
                  <a:gd name="T4" fmla="*/ 928 w 23"/>
                  <a:gd name="T5" fmla="*/ 0 h 9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" h="98">
                    <a:moveTo>
                      <a:pt x="23" y="0"/>
                    </a:moveTo>
                    <a:cubicBezTo>
                      <a:pt x="13" y="18"/>
                      <a:pt x="5" y="70"/>
                      <a:pt x="7" y="98"/>
                    </a:cubicBezTo>
                    <a:cubicBezTo>
                      <a:pt x="0" y="69"/>
                      <a:pt x="5" y="30"/>
                      <a:pt x="23" y="0"/>
                    </a:cubicBezTo>
                    <a:close/>
                  </a:path>
                </a:pathLst>
              </a:custGeom>
              <a:solidFill>
                <a:srgbClr val="008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2830"/>
              <p:cNvSpPr>
                <a:spLocks/>
              </p:cNvSpPr>
              <p:nvPr/>
            </p:nvSpPr>
            <p:spPr bwMode="auto">
              <a:xfrm>
                <a:off x="2092" y="2083"/>
                <a:ext cx="33" cy="24"/>
              </a:xfrm>
              <a:custGeom>
                <a:avLst/>
                <a:gdLst>
                  <a:gd name="T0" fmla="*/ 490 w 13"/>
                  <a:gd name="T1" fmla="*/ 363 h 9"/>
                  <a:gd name="T2" fmla="*/ 213 w 13"/>
                  <a:gd name="T3" fmla="*/ 363 h 9"/>
                  <a:gd name="T4" fmla="*/ 51 w 13"/>
                  <a:gd name="T5" fmla="*/ 93 h 9"/>
                  <a:gd name="T6" fmla="*/ 327 w 13"/>
                  <a:gd name="T7" fmla="*/ 93 h 9"/>
                  <a:gd name="T8" fmla="*/ 490 w 13"/>
                  <a:gd name="T9" fmla="*/ 363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9">
                    <a:moveTo>
                      <a:pt x="12" y="7"/>
                    </a:moveTo>
                    <a:cubicBezTo>
                      <a:pt x="11" y="9"/>
                      <a:pt x="8" y="9"/>
                      <a:pt x="5" y="7"/>
                    </a:cubicBezTo>
                    <a:cubicBezTo>
                      <a:pt x="2" y="6"/>
                      <a:pt x="0" y="3"/>
                      <a:pt x="1" y="2"/>
                    </a:cubicBezTo>
                    <a:cubicBezTo>
                      <a:pt x="2" y="0"/>
                      <a:pt x="5" y="0"/>
                      <a:pt x="8" y="2"/>
                    </a:cubicBezTo>
                    <a:cubicBezTo>
                      <a:pt x="11" y="3"/>
                      <a:pt x="13" y="6"/>
                      <a:pt x="12" y="7"/>
                    </a:cubicBezTo>
                    <a:close/>
                  </a:path>
                </a:pathLst>
              </a:custGeom>
              <a:solidFill>
                <a:srgbClr val="F5C0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2831"/>
              <p:cNvSpPr>
                <a:spLocks/>
              </p:cNvSpPr>
              <p:nvPr/>
            </p:nvSpPr>
            <p:spPr bwMode="auto">
              <a:xfrm>
                <a:off x="2047" y="2045"/>
                <a:ext cx="23" cy="16"/>
              </a:xfrm>
              <a:custGeom>
                <a:avLst/>
                <a:gdLst>
                  <a:gd name="T0" fmla="*/ 332 w 9"/>
                  <a:gd name="T1" fmla="*/ 248 h 6"/>
                  <a:gd name="T2" fmla="*/ 130 w 9"/>
                  <a:gd name="T3" fmla="*/ 248 h 6"/>
                  <a:gd name="T4" fmla="*/ 0 w 9"/>
                  <a:gd name="T5" fmla="*/ 56 h 6"/>
                  <a:gd name="T6" fmla="*/ 215 w 9"/>
                  <a:gd name="T7" fmla="*/ 56 h 6"/>
                  <a:gd name="T8" fmla="*/ 332 w 9"/>
                  <a:gd name="T9" fmla="*/ 248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8" y="5"/>
                    </a:moveTo>
                    <a:cubicBezTo>
                      <a:pt x="8" y="6"/>
                      <a:pt x="5" y="6"/>
                      <a:pt x="3" y="5"/>
                    </a:cubicBezTo>
                    <a:cubicBezTo>
                      <a:pt x="1" y="4"/>
                      <a:pt x="0" y="3"/>
                      <a:pt x="0" y="1"/>
                    </a:cubicBezTo>
                    <a:cubicBezTo>
                      <a:pt x="1" y="0"/>
                      <a:pt x="3" y="0"/>
                      <a:pt x="5" y="1"/>
                    </a:cubicBezTo>
                    <a:cubicBezTo>
                      <a:pt x="7" y="2"/>
                      <a:pt x="9" y="4"/>
                      <a:pt x="8" y="5"/>
                    </a:cubicBezTo>
                    <a:close/>
                  </a:path>
                </a:pathLst>
              </a:custGeom>
              <a:solidFill>
                <a:srgbClr val="F5C0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2832"/>
              <p:cNvSpPr>
                <a:spLocks/>
              </p:cNvSpPr>
              <p:nvPr/>
            </p:nvSpPr>
            <p:spPr bwMode="auto">
              <a:xfrm>
                <a:off x="2020" y="1837"/>
                <a:ext cx="430" cy="264"/>
              </a:xfrm>
              <a:custGeom>
                <a:avLst/>
                <a:gdLst>
                  <a:gd name="T0" fmla="*/ 4063 w 172"/>
                  <a:gd name="T1" fmla="*/ 1309 h 99"/>
                  <a:gd name="T2" fmla="*/ 3595 w 172"/>
                  <a:gd name="T3" fmla="*/ 2880 h 99"/>
                  <a:gd name="T4" fmla="*/ 1250 w 172"/>
                  <a:gd name="T5" fmla="*/ 0 h 99"/>
                  <a:gd name="T6" fmla="*/ 833 w 172"/>
                  <a:gd name="T7" fmla="*/ 56 h 99"/>
                  <a:gd name="T8" fmla="*/ 708 w 172"/>
                  <a:gd name="T9" fmla="*/ 56 h 99"/>
                  <a:gd name="T10" fmla="*/ 708 w 172"/>
                  <a:gd name="T11" fmla="*/ 1216 h 99"/>
                  <a:gd name="T12" fmla="*/ 438 w 172"/>
                  <a:gd name="T13" fmla="*/ 56 h 99"/>
                  <a:gd name="T14" fmla="*/ 395 w 172"/>
                  <a:gd name="T15" fmla="*/ 56 h 99"/>
                  <a:gd name="T16" fmla="*/ 283 w 172"/>
                  <a:gd name="T17" fmla="*/ 248 h 99"/>
                  <a:gd name="T18" fmla="*/ 0 w 172"/>
                  <a:gd name="T19" fmla="*/ 605 h 99"/>
                  <a:gd name="T20" fmla="*/ 125 w 172"/>
                  <a:gd name="T21" fmla="*/ 1003 h 99"/>
                  <a:gd name="T22" fmla="*/ 438 w 172"/>
                  <a:gd name="T23" fmla="*/ 2525 h 99"/>
                  <a:gd name="T24" fmla="*/ 520 w 172"/>
                  <a:gd name="T25" fmla="*/ 3093 h 99"/>
                  <a:gd name="T26" fmla="*/ 595 w 172"/>
                  <a:gd name="T27" fmla="*/ 3491 h 99"/>
                  <a:gd name="T28" fmla="*/ 438 w 172"/>
                  <a:gd name="T29" fmla="*/ 4040 h 99"/>
                  <a:gd name="T30" fmla="*/ 438 w 172"/>
                  <a:gd name="T31" fmla="*/ 4040 h 99"/>
                  <a:gd name="T32" fmla="*/ 438 w 172"/>
                  <a:gd name="T33" fmla="*/ 4003 h 99"/>
                  <a:gd name="T34" fmla="*/ 625 w 172"/>
                  <a:gd name="T35" fmla="*/ 4003 h 99"/>
                  <a:gd name="T36" fmla="*/ 750 w 172"/>
                  <a:gd name="T37" fmla="*/ 4189 h 99"/>
                  <a:gd name="T38" fmla="*/ 863 w 172"/>
                  <a:gd name="T39" fmla="*/ 3848 h 99"/>
                  <a:gd name="T40" fmla="*/ 938 w 172"/>
                  <a:gd name="T41" fmla="*/ 3789 h 99"/>
                  <a:gd name="T42" fmla="*/ 1488 w 172"/>
                  <a:gd name="T43" fmla="*/ 4301 h 99"/>
                  <a:gd name="T44" fmla="*/ 1458 w 172"/>
                  <a:gd name="T45" fmla="*/ 4403 h 99"/>
                  <a:gd name="T46" fmla="*/ 1175 w 172"/>
                  <a:gd name="T47" fmla="*/ 4701 h 99"/>
                  <a:gd name="T48" fmla="*/ 1175 w 172"/>
                  <a:gd name="T49" fmla="*/ 4701 h 99"/>
                  <a:gd name="T50" fmla="*/ 1458 w 172"/>
                  <a:gd name="T51" fmla="*/ 4757 h 99"/>
                  <a:gd name="T52" fmla="*/ 1613 w 172"/>
                  <a:gd name="T53" fmla="*/ 5005 h 99"/>
                  <a:gd name="T54" fmla="*/ 2000 w 172"/>
                  <a:gd name="T55" fmla="*/ 4643 h 99"/>
                  <a:gd name="T56" fmla="*/ 2188 w 172"/>
                  <a:gd name="T57" fmla="*/ 4643 h 99"/>
                  <a:gd name="T58" fmla="*/ 3645 w 172"/>
                  <a:gd name="T59" fmla="*/ 4459 h 99"/>
                  <a:gd name="T60" fmla="*/ 4688 w 172"/>
                  <a:gd name="T61" fmla="*/ 3947 h 99"/>
                  <a:gd name="T62" fmla="*/ 6458 w 172"/>
                  <a:gd name="T63" fmla="*/ 4552 h 99"/>
                  <a:gd name="T64" fmla="*/ 6408 w 172"/>
                  <a:gd name="T65" fmla="*/ 3947 h 99"/>
                  <a:gd name="T66" fmla="*/ 6688 w 172"/>
                  <a:gd name="T67" fmla="*/ 3549 h 99"/>
                  <a:gd name="T68" fmla="*/ 6300 w 172"/>
                  <a:gd name="T69" fmla="*/ 3491 h 99"/>
                  <a:gd name="T70" fmla="*/ 6300 w 172"/>
                  <a:gd name="T71" fmla="*/ 3392 h 99"/>
                  <a:gd name="T72" fmla="*/ 6720 w 172"/>
                  <a:gd name="T73" fmla="*/ 2787 h 99"/>
                  <a:gd name="T74" fmla="*/ 6720 w 172"/>
                  <a:gd name="T75" fmla="*/ 2787 h 99"/>
                  <a:gd name="T76" fmla="*/ 6488 w 172"/>
                  <a:gd name="T77" fmla="*/ 2787 h 99"/>
                  <a:gd name="T78" fmla="*/ 6375 w 172"/>
                  <a:gd name="T79" fmla="*/ 2525 h 99"/>
                  <a:gd name="T80" fmla="*/ 6375 w 172"/>
                  <a:gd name="T81" fmla="*/ 2525 h 99"/>
                  <a:gd name="T82" fmla="*/ 6375 w 172"/>
                  <a:gd name="T83" fmla="*/ 2525 h 99"/>
                  <a:gd name="T84" fmla="*/ 5783 w 172"/>
                  <a:gd name="T85" fmla="*/ 3128 h 99"/>
                  <a:gd name="T86" fmla="*/ 5625 w 172"/>
                  <a:gd name="T87" fmla="*/ 3093 h 99"/>
                  <a:gd name="T88" fmla="*/ 5313 w 172"/>
                  <a:gd name="T89" fmla="*/ 1515 h 9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72" h="99">
                    <a:moveTo>
                      <a:pt x="104" y="26"/>
                    </a:moveTo>
                    <a:cubicBezTo>
                      <a:pt x="104" y="26"/>
                      <a:pt x="105" y="46"/>
                      <a:pt x="92" y="57"/>
                    </a:cubicBezTo>
                    <a:cubicBezTo>
                      <a:pt x="73" y="70"/>
                      <a:pt x="21" y="73"/>
                      <a:pt x="32" y="0"/>
                    </a:cubicBezTo>
                    <a:cubicBezTo>
                      <a:pt x="28" y="0"/>
                      <a:pt x="24" y="1"/>
                      <a:pt x="21" y="1"/>
                    </a:cubicBezTo>
                    <a:cubicBezTo>
                      <a:pt x="20" y="1"/>
                      <a:pt x="19" y="1"/>
                      <a:pt x="18" y="1"/>
                    </a:cubicBezTo>
                    <a:cubicBezTo>
                      <a:pt x="17" y="12"/>
                      <a:pt x="18" y="24"/>
                      <a:pt x="18" y="24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9" y="2"/>
                      <a:pt x="8" y="4"/>
                      <a:pt x="7" y="5"/>
                    </a:cubicBezTo>
                    <a:cubicBezTo>
                      <a:pt x="5" y="8"/>
                      <a:pt x="2" y="10"/>
                      <a:pt x="0" y="12"/>
                    </a:cubicBezTo>
                    <a:cubicBezTo>
                      <a:pt x="1" y="15"/>
                      <a:pt x="2" y="17"/>
                      <a:pt x="3" y="20"/>
                    </a:cubicBezTo>
                    <a:cubicBezTo>
                      <a:pt x="6" y="24"/>
                      <a:pt x="10" y="44"/>
                      <a:pt x="11" y="50"/>
                    </a:cubicBezTo>
                    <a:cubicBezTo>
                      <a:pt x="12" y="54"/>
                      <a:pt x="12" y="57"/>
                      <a:pt x="13" y="61"/>
                    </a:cubicBezTo>
                    <a:cubicBezTo>
                      <a:pt x="14" y="62"/>
                      <a:pt x="15" y="68"/>
                      <a:pt x="15" y="69"/>
                    </a:cubicBezTo>
                    <a:cubicBezTo>
                      <a:pt x="13" y="75"/>
                      <a:pt x="11" y="80"/>
                      <a:pt x="11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1" y="80"/>
                      <a:pt x="11" y="80"/>
                      <a:pt x="11" y="79"/>
                    </a:cubicBezTo>
                    <a:cubicBezTo>
                      <a:pt x="12" y="78"/>
                      <a:pt x="14" y="78"/>
                      <a:pt x="16" y="79"/>
                    </a:cubicBezTo>
                    <a:cubicBezTo>
                      <a:pt x="18" y="80"/>
                      <a:pt x="19" y="82"/>
                      <a:pt x="19" y="83"/>
                    </a:cubicBezTo>
                    <a:cubicBezTo>
                      <a:pt x="19" y="82"/>
                      <a:pt x="21" y="79"/>
                      <a:pt x="22" y="76"/>
                    </a:cubicBezTo>
                    <a:cubicBezTo>
                      <a:pt x="22" y="75"/>
                      <a:pt x="23" y="74"/>
                      <a:pt x="24" y="75"/>
                    </a:cubicBezTo>
                    <a:cubicBezTo>
                      <a:pt x="28" y="79"/>
                      <a:pt x="33" y="82"/>
                      <a:pt x="38" y="85"/>
                    </a:cubicBezTo>
                    <a:cubicBezTo>
                      <a:pt x="39" y="86"/>
                      <a:pt x="38" y="86"/>
                      <a:pt x="37" y="87"/>
                    </a:cubicBezTo>
                    <a:cubicBezTo>
                      <a:pt x="35" y="88"/>
                      <a:pt x="32" y="91"/>
                      <a:pt x="30" y="93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31" y="92"/>
                      <a:pt x="34" y="92"/>
                      <a:pt x="37" y="94"/>
                    </a:cubicBezTo>
                    <a:cubicBezTo>
                      <a:pt x="40" y="95"/>
                      <a:pt x="41" y="98"/>
                      <a:pt x="41" y="99"/>
                    </a:cubicBezTo>
                    <a:cubicBezTo>
                      <a:pt x="44" y="96"/>
                      <a:pt x="48" y="93"/>
                      <a:pt x="51" y="92"/>
                    </a:cubicBezTo>
                    <a:cubicBezTo>
                      <a:pt x="53" y="91"/>
                      <a:pt x="55" y="91"/>
                      <a:pt x="56" y="92"/>
                    </a:cubicBezTo>
                    <a:cubicBezTo>
                      <a:pt x="70" y="94"/>
                      <a:pt x="86" y="91"/>
                      <a:pt x="93" y="88"/>
                    </a:cubicBezTo>
                    <a:cubicBezTo>
                      <a:pt x="110" y="80"/>
                      <a:pt x="110" y="72"/>
                      <a:pt x="120" y="78"/>
                    </a:cubicBezTo>
                    <a:cubicBezTo>
                      <a:pt x="138" y="87"/>
                      <a:pt x="154" y="90"/>
                      <a:pt x="165" y="90"/>
                    </a:cubicBezTo>
                    <a:cubicBezTo>
                      <a:pt x="163" y="89"/>
                      <a:pt x="162" y="84"/>
                      <a:pt x="164" y="78"/>
                    </a:cubicBezTo>
                    <a:cubicBezTo>
                      <a:pt x="165" y="74"/>
                      <a:pt x="168" y="70"/>
                      <a:pt x="171" y="70"/>
                    </a:cubicBezTo>
                    <a:cubicBezTo>
                      <a:pt x="167" y="70"/>
                      <a:pt x="164" y="69"/>
                      <a:pt x="161" y="69"/>
                    </a:cubicBezTo>
                    <a:cubicBezTo>
                      <a:pt x="161" y="69"/>
                      <a:pt x="161" y="68"/>
                      <a:pt x="161" y="67"/>
                    </a:cubicBezTo>
                    <a:cubicBezTo>
                      <a:pt x="167" y="62"/>
                      <a:pt x="172" y="55"/>
                      <a:pt x="172" y="55"/>
                    </a:cubicBezTo>
                    <a:cubicBezTo>
                      <a:pt x="172" y="55"/>
                      <a:pt x="172" y="55"/>
                      <a:pt x="172" y="55"/>
                    </a:cubicBezTo>
                    <a:cubicBezTo>
                      <a:pt x="171" y="56"/>
                      <a:pt x="168" y="56"/>
                      <a:pt x="166" y="55"/>
                    </a:cubicBezTo>
                    <a:cubicBezTo>
                      <a:pt x="163" y="54"/>
                      <a:pt x="162" y="51"/>
                      <a:pt x="163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2" y="51"/>
                      <a:pt x="155" y="59"/>
                      <a:pt x="148" y="62"/>
                    </a:cubicBezTo>
                    <a:cubicBezTo>
                      <a:pt x="146" y="63"/>
                      <a:pt x="145" y="62"/>
                      <a:pt x="144" y="61"/>
                    </a:cubicBezTo>
                    <a:cubicBezTo>
                      <a:pt x="136" y="55"/>
                      <a:pt x="133" y="44"/>
                      <a:pt x="136" y="30"/>
                    </a:cubicBezTo>
                  </a:path>
                </a:pathLst>
              </a:custGeom>
              <a:solidFill>
                <a:srgbClr val="E56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2833"/>
              <p:cNvSpPr>
                <a:spLocks/>
              </p:cNvSpPr>
              <p:nvPr/>
            </p:nvSpPr>
            <p:spPr bwMode="auto">
              <a:xfrm>
                <a:off x="2020" y="1837"/>
                <a:ext cx="430" cy="264"/>
              </a:xfrm>
              <a:custGeom>
                <a:avLst/>
                <a:gdLst>
                  <a:gd name="T0" fmla="*/ 4063 w 172"/>
                  <a:gd name="T1" fmla="*/ 1309 h 99"/>
                  <a:gd name="T2" fmla="*/ 3595 w 172"/>
                  <a:gd name="T3" fmla="*/ 2880 h 99"/>
                  <a:gd name="T4" fmla="*/ 1250 w 172"/>
                  <a:gd name="T5" fmla="*/ 0 h 99"/>
                  <a:gd name="T6" fmla="*/ 833 w 172"/>
                  <a:gd name="T7" fmla="*/ 56 h 99"/>
                  <a:gd name="T8" fmla="*/ 708 w 172"/>
                  <a:gd name="T9" fmla="*/ 56 h 99"/>
                  <a:gd name="T10" fmla="*/ 708 w 172"/>
                  <a:gd name="T11" fmla="*/ 1216 h 99"/>
                  <a:gd name="T12" fmla="*/ 438 w 172"/>
                  <a:gd name="T13" fmla="*/ 56 h 99"/>
                  <a:gd name="T14" fmla="*/ 395 w 172"/>
                  <a:gd name="T15" fmla="*/ 56 h 99"/>
                  <a:gd name="T16" fmla="*/ 283 w 172"/>
                  <a:gd name="T17" fmla="*/ 248 h 99"/>
                  <a:gd name="T18" fmla="*/ 0 w 172"/>
                  <a:gd name="T19" fmla="*/ 605 h 99"/>
                  <a:gd name="T20" fmla="*/ 125 w 172"/>
                  <a:gd name="T21" fmla="*/ 1003 h 99"/>
                  <a:gd name="T22" fmla="*/ 438 w 172"/>
                  <a:gd name="T23" fmla="*/ 2525 h 99"/>
                  <a:gd name="T24" fmla="*/ 520 w 172"/>
                  <a:gd name="T25" fmla="*/ 3093 h 99"/>
                  <a:gd name="T26" fmla="*/ 595 w 172"/>
                  <a:gd name="T27" fmla="*/ 3491 h 99"/>
                  <a:gd name="T28" fmla="*/ 438 w 172"/>
                  <a:gd name="T29" fmla="*/ 4040 h 99"/>
                  <a:gd name="T30" fmla="*/ 438 w 172"/>
                  <a:gd name="T31" fmla="*/ 4040 h 99"/>
                  <a:gd name="T32" fmla="*/ 438 w 172"/>
                  <a:gd name="T33" fmla="*/ 4003 h 99"/>
                  <a:gd name="T34" fmla="*/ 625 w 172"/>
                  <a:gd name="T35" fmla="*/ 4003 h 99"/>
                  <a:gd name="T36" fmla="*/ 750 w 172"/>
                  <a:gd name="T37" fmla="*/ 4189 h 99"/>
                  <a:gd name="T38" fmla="*/ 863 w 172"/>
                  <a:gd name="T39" fmla="*/ 3848 h 99"/>
                  <a:gd name="T40" fmla="*/ 938 w 172"/>
                  <a:gd name="T41" fmla="*/ 3789 h 99"/>
                  <a:gd name="T42" fmla="*/ 1488 w 172"/>
                  <a:gd name="T43" fmla="*/ 4301 h 99"/>
                  <a:gd name="T44" fmla="*/ 1458 w 172"/>
                  <a:gd name="T45" fmla="*/ 4403 h 99"/>
                  <a:gd name="T46" fmla="*/ 1175 w 172"/>
                  <a:gd name="T47" fmla="*/ 4701 h 99"/>
                  <a:gd name="T48" fmla="*/ 1175 w 172"/>
                  <a:gd name="T49" fmla="*/ 4701 h 99"/>
                  <a:gd name="T50" fmla="*/ 1458 w 172"/>
                  <a:gd name="T51" fmla="*/ 4757 h 99"/>
                  <a:gd name="T52" fmla="*/ 1613 w 172"/>
                  <a:gd name="T53" fmla="*/ 5005 h 99"/>
                  <a:gd name="T54" fmla="*/ 2000 w 172"/>
                  <a:gd name="T55" fmla="*/ 4643 h 99"/>
                  <a:gd name="T56" fmla="*/ 2188 w 172"/>
                  <a:gd name="T57" fmla="*/ 4643 h 99"/>
                  <a:gd name="T58" fmla="*/ 3645 w 172"/>
                  <a:gd name="T59" fmla="*/ 4459 h 99"/>
                  <a:gd name="T60" fmla="*/ 4688 w 172"/>
                  <a:gd name="T61" fmla="*/ 3947 h 99"/>
                  <a:gd name="T62" fmla="*/ 6458 w 172"/>
                  <a:gd name="T63" fmla="*/ 4552 h 99"/>
                  <a:gd name="T64" fmla="*/ 6408 w 172"/>
                  <a:gd name="T65" fmla="*/ 3947 h 99"/>
                  <a:gd name="T66" fmla="*/ 6688 w 172"/>
                  <a:gd name="T67" fmla="*/ 3549 h 99"/>
                  <a:gd name="T68" fmla="*/ 6300 w 172"/>
                  <a:gd name="T69" fmla="*/ 3491 h 99"/>
                  <a:gd name="T70" fmla="*/ 6300 w 172"/>
                  <a:gd name="T71" fmla="*/ 3392 h 99"/>
                  <a:gd name="T72" fmla="*/ 6720 w 172"/>
                  <a:gd name="T73" fmla="*/ 2787 h 99"/>
                  <a:gd name="T74" fmla="*/ 6720 w 172"/>
                  <a:gd name="T75" fmla="*/ 2787 h 99"/>
                  <a:gd name="T76" fmla="*/ 6488 w 172"/>
                  <a:gd name="T77" fmla="*/ 2787 h 99"/>
                  <a:gd name="T78" fmla="*/ 6375 w 172"/>
                  <a:gd name="T79" fmla="*/ 2525 h 99"/>
                  <a:gd name="T80" fmla="*/ 6375 w 172"/>
                  <a:gd name="T81" fmla="*/ 2525 h 99"/>
                  <a:gd name="T82" fmla="*/ 6375 w 172"/>
                  <a:gd name="T83" fmla="*/ 2525 h 99"/>
                  <a:gd name="T84" fmla="*/ 5783 w 172"/>
                  <a:gd name="T85" fmla="*/ 3128 h 99"/>
                  <a:gd name="T86" fmla="*/ 5625 w 172"/>
                  <a:gd name="T87" fmla="*/ 3093 h 99"/>
                  <a:gd name="T88" fmla="*/ 5313 w 172"/>
                  <a:gd name="T89" fmla="*/ 1515 h 9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72" h="99">
                    <a:moveTo>
                      <a:pt x="104" y="26"/>
                    </a:moveTo>
                    <a:cubicBezTo>
                      <a:pt x="104" y="26"/>
                      <a:pt x="105" y="46"/>
                      <a:pt x="92" y="57"/>
                    </a:cubicBezTo>
                    <a:cubicBezTo>
                      <a:pt x="73" y="70"/>
                      <a:pt x="21" y="73"/>
                      <a:pt x="32" y="0"/>
                    </a:cubicBezTo>
                    <a:cubicBezTo>
                      <a:pt x="28" y="0"/>
                      <a:pt x="24" y="1"/>
                      <a:pt x="21" y="1"/>
                    </a:cubicBezTo>
                    <a:cubicBezTo>
                      <a:pt x="20" y="1"/>
                      <a:pt x="19" y="1"/>
                      <a:pt x="18" y="1"/>
                    </a:cubicBezTo>
                    <a:cubicBezTo>
                      <a:pt x="17" y="12"/>
                      <a:pt x="18" y="24"/>
                      <a:pt x="18" y="24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9" y="2"/>
                      <a:pt x="8" y="4"/>
                      <a:pt x="7" y="5"/>
                    </a:cubicBezTo>
                    <a:cubicBezTo>
                      <a:pt x="5" y="8"/>
                      <a:pt x="2" y="10"/>
                      <a:pt x="0" y="12"/>
                    </a:cubicBezTo>
                    <a:cubicBezTo>
                      <a:pt x="1" y="15"/>
                      <a:pt x="2" y="17"/>
                      <a:pt x="3" y="20"/>
                    </a:cubicBezTo>
                    <a:cubicBezTo>
                      <a:pt x="6" y="24"/>
                      <a:pt x="10" y="44"/>
                      <a:pt x="11" y="50"/>
                    </a:cubicBezTo>
                    <a:cubicBezTo>
                      <a:pt x="12" y="54"/>
                      <a:pt x="12" y="57"/>
                      <a:pt x="13" y="61"/>
                    </a:cubicBezTo>
                    <a:cubicBezTo>
                      <a:pt x="14" y="62"/>
                      <a:pt x="15" y="68"/>
                      <a:pt x="15" y="69"/>
                    </a:cubicBezTo>
                    <a:cubicBezTo>
                      <a:pt x="13" y="75"/>
                      <a:pt x="11" y="80"/>
                      <a:pt x="11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1" y="80"/>
                      <a:pt x="11" y="80"/>
                      <a:pt x="11" y="79"/>
                    </a:cubicBezTo>
                    <a:cubicBezTo>
                      <a:pt x="12" y="78"/>
                      <a:pt x="14" y="78"/>
                      <a:pt x="16" y="79"/>
                    </a:cubicBezTo>
                    <a:cubicBezTo>
                      <a:pt x="18" y="80"/>
                      <a:pt x="19" y="82"/>
                      <a:pt x="19" y="83"/>
                    </a:cubicBezTo>
                    <a:cubicBezTo>
                      <a:pt x="19" y="82"/>
                      <a:pt x="21" y="79"/>
                      <a:pt x="22" y="76"/>
                    </a:cubicBezTo>
                    <a:cubicBezTo>
                      <a:pt x="22" y="75"/>
                      <a:pt x="23" y="74"/>
                      <a:pt x="24" y="75"/>
                    </a:cubicBezTo>
                    <a:cubicBezTo>
                      <a:pt x="28" y="79"/>
                      <a:pt x="33" y="82"/>
                      <a:pt x="38" y="85"/>
                    </a:cubicBezTo>
                    <a:cubicBezTo>
                      <a:pt x="39" y="86"/>
                      <a:pt x="38" y="86"/>
                      <a:pt x="37" y="87"/>
                    </a:cubicBezTo>
                    <a:cubicBezTo>
                      <a:pt x="35" y="88"/>
                      <a:pt x="32" y="91"/>
                      <a:pt x="30" y="93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31" y="92"/>
                      <a:pt x="34" y="92"/>
                      <a:pt x="37" y="94"/>
                    </a:cubicBezTo>
                    <a:cubicBezTo>
                      <a:pt x="40" y="95"/>
                      <a:pt x="41" y="98"/>
                      <a:pt x="41" y="99"/>
                    </a:cubicBezTo>
                    <a:cubicBezTo>
                      <a:pt x="44" y="96"/>
                      <a:pt x="48" y="93"/>
                      <a:pt x="51" y="92"/>
                    </a:cubicBezTo>
                    <a:cubicBezTo>
                      <a:pt x="53" y="91"/>
                      <a:pt x="55" y="91"/>
                      <a:pt x="56" y="92"/>
                    </a:cubicBezTo>
                    <a:cubicBezTo>
                      <a:pt x="70" y="94"/>
                      <a:pt x="86" y="91"/>
                      <a:pt x="93" y="88"/>
                    </a:cubicBezTo>
                    <a:cubicBezTo>
                      <a:pt x="110" y="80"/>
                      <a:pt x="110" y="72"/>
                      <a:pt x="120" y="78"/>
                    </a:cubicBezTo>
                    <a:cubicBezTo>
                      <a:pt x="138" y="87"/>
                      <a:pt x="154" y="90"/>
                      <a:pt x="165" y="90"/>
                    </a:cubicBezTo>
                    <a:cubicBezTo>
                      <a:pt x="163" y="89"/>
                      <a:pt x="162" y="84"/>
                      <a:pt x="164" y="78"/>
                    </a:cubicBezTo>
                    <a:cubicBezTo>
                      <a:pt x="165" y="74"/>
                      <a:pt x="168" y="70"/>
                      <a:pt x="171" y="70"/>
                    </a:cubicBezTo>
                    <a:cubicBezTo>
                      <a:pt x="167" y="70"/>
                      <a:pt x="164" y="69"/>
                      <a:pt x="161" y="69"/>
                    </a:cubicBezTo>
                    <a:cubicBezTo>
                      <a:pt x="161" y="69"/>
                      <a:pt x="161" y="68"/>
                      <a:pt x="161" y="67"/>
                    </a:cubicBezTo>
                    <a:cubicBezTo>
                      <a:pt x="167" y="62"/>
                      <a:pt x="172" y="55"/>
                      <a:pt x="172" y="55"/>
                    </a:cubicBezTo>
                    <a:cubicBezTo>
                      <a:pt x="172" y="55"/>
                      <a:pt x="172" y="55"/>
                      <a:pt x="172" y="55"/>
                    </a:cubicBezTo>
                    <a:cubicBezTo>
                      <a:pt x="171" y="56"/>
                      <a:pt x="168" y="56"/>
                      <a:pt x="166" y="55"/>
                    </a:cubicBezTo>
                    <a:cubicBezTo>
                      <a:pt x="163" y="54"/>
                      <a:pt x="162" y="51"/>
                      <a:pt x="163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2" y="51"/>
                      <a:pt x="155" y="59"/>
                      <a:pt x="148" y="62"/>
                    </a:cubicBezTo>
                    <a:cubicBezTo>
                      <a:pt x="146" y="63"/>
                      <a:pt x="145" y="62"/>
                      <a:pt x="144" y="61"/>
                    </a:cubicBezTo>
                    <a:cubicBezTo>
                      <a:pt x="136" y="55"/>
                      <a:pt x="133" y="44"/>
                      <a:pt x="136" y="30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2834"/>
              <p:cNvSpPr>
                <a:spLocks/>
              </p:cNvSpPr>
              <p:nvPr/>
            </p:nvSpPr>
            <p:spPr bwMode="auto">
              <a:xfrm>
                <a:off x="2105" y="2093"/>
                <a:ext cx="5" cy="3"/>
              </a:xfrm>
              <a:custGeom>
                <a:avLst/>
                <a:gdLst>
                  <a:gd name="T0" fmla="*/ 50 w 2"/>
                  <a:gd name="T1" fmla="*/ 81 h 1"/>
                  <a:gd name="T2" fmla="*/ 0 w 2"/>
                  <a:gd name="T3" fmla="*/ 0 h 1"/>
                  <a:gd name="T4" fmla="*/ 83 w 2"/>
                  <a:gd name="T5" fmla="*/ 0 h 1"/>
                  <a:gd name="T6" fmla="*/ 83 w 2"/>
                  <a:gd name="T7" fmla="*/ 81 h 1"/>
                  <a:gd name="T8" fmla="*/ 50 w 2"/>
                  <a:gd name="T9" fmla="*/ 81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E56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2835"/>
              <p:cNvSpPr>
                <a:spLocks/>
              </p:cNvSpPr>
              <p:nvPr/>
            </p:nvSpPr>
            <p:spPr bwMode="auto">
              <a:xfrm>
                <a:off x="1955" y="1808"/>
                <a:ext cx="232" cy="80"/>
              </a:xfrm>
              <a:custGeom>
                <a:avLst/>
                <a:gdLst>
                  <a:gd name="T0" fmla="*/ 3602 w 93"/>
                  <a:gd name="T1" fmla="*/ 0 h 30"/>
                  <a:gd name="T2" fmla="*/ 1816 w 93"/>
                  <a:gd name="T3" fmla="*/ 605 h 30"/>
                  <a:gd name="T4" fmla="*/ 1474 w 93"/>
                  <a:gd name="T5" fmla="*/ 547 h 30"/>
                  <a:gd name="T6" fmla="*/ 1399 w 93"/>
                  <a:gd name="T7" fmla="*/ 605 h 30"/>
                  <a:gd name="T8" fmla="*/ 1275 w 93"/>
                  <a:gd name="T9" fmla="*/ 819 h 30"/>
                  <a:gd name="T10" fmla="*/ 933 w 93"/>
                  <a:gd name="T11" fmla="*/ 1216 h 30"/>
                  <a:gd name="T12" fmla="*/ 262 w 93"/>
                  <a:gd name="T13" fmla="*/ 1459 h 30"/>
                  <a:gd name="T14" fmla="*/ 0 w 93"/>
                  <a:gd name="T15" fmla="*/ 1459 h 3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3" h="30">
                    <a:moveTo>
                      <a:pt x="93" y="0"/>
                    </a:moveTo>
                    <a:cubicBezTo>
                      <a:pt x="82" y="7"/>
                      <a:pt x="60" y="11"/>
                      <a:pt x="47" y="12"/>
                    </a:cubicBezTo>
                    <a:cubicBezTo>
                      <a:pt x="45" y="12"/>
                      <a:pt x="40" y="11"/>
                      <a:pt x="38" y="11"/>
                    </a:cubicBezTo>
                    <a:cubicBezTo>
                      <a:pt x="37" y="12"/>
                      <a:pt x="37" y="11"/>
                      <a:pt x="36" y="12"/>
                    </a:cubicBezTo>
                    <a:cubicBezTo>
                      <a:pt x="35" y="13"/>
                      <a:pt x="34" y="15"/>
                      <a:pt x="33" y="16"/>
                    </a:cubicBezTo>
                    <a:cubicBezTo>
                      <a:pt x="31" y="19"/>
                      <a:pt x="27" y="22"/>
                      <a:pt x="24" y="24"/>
                    </a:cubicBezTo>
                    <a:cubicBezTo>
                      <a:pt x="19" y="27"/>
                      <a:pt x="13" y="29"/>
                      <a:pt x="7" y="29"/>
                    </a:cubicBezTo>
                    <a:cubicBezTo>
                      <a:pt x="3" y="30"/>
                      <a:pt x="0" y="29"/>
                      <a:pt x="0" y="29"/>
                    </a:cubicBezTo>
                  </a:path>
                </a:pathLst>
              </a:custGeom>
              <a:noFill/>
              <a:ln w="12700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2836"/>
              <p:cNvSpPr>
                <a:spLocks/>
              </p:cNvSpPr>
              <p:nvPr/>
            </p:nvSpPr>
            <p:spPr bwMode="auto">
              <a:xfrm>
                <a:off x="2092" y="2083"/>
                <a:ext cx="33" cy="24"/>
              </a:xfrm>
              <a:custGeom>
                <a:avLst/>
                <a:gdLst>
                  <a:gd name="T0" fmla="*/ 490 w 13"/>
                  <a:gd name="T1" fmla="*/ 363 h 9"/>
                  <a:gd name="T2" fmla="*/ 213 w 13"/>
                  <a:gd name="T3" fmla="*/ 363 h 9"/>
                  <a:gd name="T4" fmla="*/ 51 w 13"/>
                  <a:gd name="T5" fmla="*/ 93 h 9"/>
                  <a:gd name="T6" fmla="*/ 327 w 13"/>
                  <a:gd name="T7" fmla="*/ 93 h 9"/>
                  <a:gd name="T8" fmla="*/ 490 w 13"/>
                  <a:gd name="T9" fmla="*/ 363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9">
                    <a:moveTo>
                      <a:pt x="12" y="7"/>
                    </a:moveTo>
                    <a:cubicBezTo>
                      <a:pt x="11" y="9"/>
                      <a:pt x="8" y="9"/>
                      <a:pt x="5" y="7"/>
                    </a:cubicBezTo>
                    <a:cubicBezTo>
                      <a:pt x="2" y="6"/>
                      <a:pt x="0" y="3"/>
                      <a:pt x="1" y="2"/>
                    </a:cubicBezTo>
                    <a:cubicBezTo>
                      <a:pt x="2" y="0"/>
                      <a:pt x="5" y="0"/>
                      <a:pt x="8" y="2"/>
                    </a:cubicBezTo>
                    <a:cubicBezTo>
                      <a:pt x="11" y="3"/>
                      <a:pt x="13" y="6"/>
                      <a:pt x="12" y="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2837"/>
              <p:cNvSpPr>
                <a:spLocks/>
              </p:cNvSpPr>
              <p:nvPr/>
            </p:nvSpPr>
            <p:spPr bwMode="auto">
              <a:xfrm>
                <a:off x="2047" y="2045"/>
                <a:ext cx="23" cy="16"/>
              </a:xfrm>
              <a:custGeom>
                <a:avLst/>
                <a:gdLst>
                  <a:gd name="T0" fmla="*/ 332 w 9"/>
                  <a:gd name="T1" fmla="*/ 248 h 6"/>
                  <a:gd name="T2" fmla="*/ 130 w 9"/>
                  <a:gd name="T3" fmla="*/ 248 h 6"/>
                  <a:gd name="T4" fmla="*/ 0 w 9"/>
                  <a:gd name="T5" fmla="*/ 56 h 6"/>
                  <a:gd name="T6" fmla="*/ 215 w 9"/>
                  <a:gd name="T7" fmla="*/ 56 h 6"/>
                  <a:gd name="T8" fmla="*/ 332 w 9"/>
                  <a:gd name="T9" fmla="*/ 248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8" y="5"/>
                    </a:moveTo>
                    <a:cubicBezTo>
                      <a:pt x="8" y="6"/>
                      <a:pt x="5" y="6"/>
                      <a:pt x="3" y="5"/>
                    </a:cubicBezTo>
                    <a:cubicBezTo>
                      <a:pt x="1" y="4"/>
                      <a:pt x="0" y="3"/>
                      <a:pt x="0" y="1"/>
                    </a:cubicBezTo>
                    <a:cubicBezTo>
                      <a:pt x="1" y="0"/>
                      <a:pt x="3" y="0"/>
                      <a:pt x="5" y="1"/>
                    </a:cubicBezTo>
                    <a:cubicBezTo>
                      <a:pt x="7" y="2"/>
                      <a:pt x="9" y="4"/>
                      <a:pt x="8" y="5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2838"/>
              <p:cNvSpPr>
                <a:spLocks/>
              </p:cNvSpPr>
              <p:nvPr/>
            </p:nvSpPr>
            <p:spPr bwMode="auto">
              <a:xfrm>
                <a:off x="2020" y="1837"/>
                <a:ext cx="430" cy="264"/>
              </a:xfrm>
              <a:custGeom>
                <a:avLst/>
                <a:gdLst>
                  <a:gd name="T0" fmla="*/ 4063 w 172"/>
                  <a:gd name="T1" fmla="*/ 1309 h 99"/>
                  <a:gd name="T2" fmla="*/ 3595 w 172"/>
                  <a:gd name="T3" fmla="*/ 2880 h 99"/>
                  <a:gd name="T4" fmla="*/ 1250 w 172"/>
                  <a:gd name="T5" fmla="*/ 0 h 99"/>
                  <a:gd name="T6" fmla="*/ 833 w 172"/>
                  <a:gd name="T7" fmla="*/ 56 h 99"/>
                  <a:gd name="T8" fmla="*/ 708 w 172"/>
                  <a:gd name="T9" fmla="*/ 56 h 99"/>
                  <a:gd name="T10" fmla="*/ 708 w 172"/>
                  <a:gd name="T11" fmla="*/ 1216 h 99"/>
                  <a:gd name="T12" fmla="*/ 438 w 172"/>
                  <a:gd name="T13" fmla="*/ 56 h 99"/>
                  <a:gd name="T14" fmla="*/ 395 w 172"/>
                  <a:gd name="T15" fmla="*/ 56 h 99"/>
                  <a:gd name="T16" fmla="*/ 283 w 172"/>
                  <a:gd name="T17" fmla="*/ 248 h 99"/>
                  <a:gd name="T18" fmla="*/ 0 w 172"/>
                  <a:gd name="T19" fmla="*/ 605 h 99"/>
                  <a:gd name="T20" fmla="*/ 125 w 172"/>
                  <a:gd name="T21" fmla="*/ 1003 h 99"/>
                  <a:gd name="T22" fmla="*/ 438 w 172"/>
                  <a:gd name="T23" fmla="*/ 2525 h 99"/>
                  <a:gd name="T24" fmla="*/ 520 w 172"/>
                  <a:gd name="T25" fmla="*/ 3093 h 99"/>
                  <a:gd name="T26" fmla="*/ 595 w 172"/>
                  <a:gd name="T27" fmla="*/ 3491 h 99"/>
                  <a:gd name="T28" fmla="*/ 438 w 172"/>
                  <a:gd name="T29" fmla="*/ 4040 h 99"/>
                  <a:gd name="T30" fmla="*/ 438 w 172"/>
                  <a:gd name="T31" fmla="*/ 4040 h 99"/>
                  <a:gd name="T32" fmla="*/ 438 w 172"/>
                  <a:gd name="T33" fmla="*/ 4003 h 99"/>
                  <a:gd name="T34" fmla="*/ 625 w 172"/>
                  <a:gd name="T35" fmla="*/ 4003 h 99"/>
                  <a:gd name="T36" fmla="*/ 750 w 172"/>
                  <a:gd name="T37" fmla="*/ 4189 h 99"/>
                  <a:gd name="T38" fmla="*/ 863 w 172"/>
                  <a:gd name="T39" fmla="*/ 3848 h 99"/>
                  <a:gd name="T40" fmla="*/ 938 w 172"/>
                  <a:gd name="T41" fmla="*/ 3789 h 99"/>
                  <a:gd name="T42" fmla="*/ 1488 w 172"/>
                  <a:gd name="T43" fmla="*/ 4301 h 99"/>
                  <a:gd name="T44" fmla="*/ 1458 w 172"/>
                  <a:gd name="T45" fmla="*/ 4403 h 99"/>
                  <a:gd name="T46" fmla="*/ 1175 w 172"/>
                  <a:gd name="T47" fmla="*/ 4701 h 99"/>
                  <a:gd name="T48" fmla="*/ 1175 w 172"/>
                  <a:gd name="T49" fmla="*/ 4701 h 99"/>
                  <a:gd name="T50" fmla="*/ 1458 w 172"/>
                  <a:gd name="T51" fmla="*/ 4757 h 99"/>
                  <a:gd name="T52" fmla="*/ 1613 w 172"/>
                  <a:gd name="T53" fmla="*/ 5005 h 99"/>
                  <a:gd name="T54" fmla="*/ 2000 w 172"/>
                  <a:gd name="T55" fmla="*/ 4643 h 99"/>
                  <a:gd name="T56" fmla="*/ 2188 w 172"/>
                  <a:gd name="T57" fmla="*/ 4643 h 99"/>
                  <a:gd name="T58" fmla="*/ 3645 w 172"/>
                  <a:gd name="T59" fmla="*/ 4459 h 99"/>
                  <a:gd name="T60" fmla="*/ 4688 w 172"/>
                  <a:gd name="T61" fmla="*/ 3947 h 99"/>
                  <a:gd name="T62" fmla="*/ 6458 w 172"/>
                  <a:gd name="T63" fmla="*/ 4552 h 99"/>
                  <a:gd name="T64" fmla="*/ 6408 w 172"/>
                  <a:gd name="T65" fmla="*/ 3947 h 99"/>
                  <a:gd name="T66" fmla="*/ 6688 w 172"/>
                  <a:gd name="T67" fmla="*/ 3549 h 99"/>
                  <a:gd name="T68" fmla="*/ 6300 w 172"/>
                  <a:gd name="T69" fmla="*/ 3491 h 99"/>
                  <a:gd name="T70" fmla="*/ 6300 w 172"/>
                  <a:gd name="T71" fmla="*/ 3392 h 99"/>
                  <a:gd name="T72" fmla="*/ 6720 w 172"/>
                  <a:gd name="T73" fmla="*/ 2787 h 99"/>
                  <a:gd name="T74" fmla="*/ 6720 w 172"/>
                  <a:gd name="T75" fmla="*/ 2787 h 99"/>
                  <a:gd name="T76" fmla="*/ 6488 w 172"/>
                  <a:gd name="T77" fmla="*/ 2787 h 99"/>
                  <a:gd name="T78" fmla="*/ 6375 w 172"/>
                  <a:gd name="T79" fmla="*/ 2525 h 99"/>
                  <a:gd name="T80" fmla="*/ 6375 w 172"/>
                  <a:gd name="T81" fmla="*/ 2525 h 99"/>
                  <a:gd name="T82" fmla="*/ 6375 w 172"/>
                  <a:gd name="T83" fmla="*/ 2525 h 99"/>
                  <a:gd name="T84" fmla="*/ 5783 w 172"/>
                  <a:gd name="T85" fmla="*/ 3128 h 99"/>
                  <a:gd name="T86" fmla="*/ 5625 w 172"/>
                  <a:gd name="T87" fmla="*/ 3093 h 99"/>
                  <a:gd name="T88" fmla="*/ 5313 w 172"/>
                  <a:gd name="T89" fmla="*/ 1515 h 9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72" h="99">
                    <a:moveTo>
                      <a:pt x="104" y="26"/>
                    </a:moveTo>
                    <a:cubicBezTo>
                      <a:pt x="104" y="26"/>
                      <a:pt x="105" y="46"/>
                      <a:pt x="92" y="57"/>
                    </a:cubicBezTo>
                    <a:cubicBezTo>
                      <a:pt x="73" y="70"/>
                      <a:pt x="21" y="73"/>
                      <a:pt x="32" y="0"/>
                    </a:cubicBezTo>
                    <a:cubicBezTo>
                      <a:pt x="28" y="0"/>
                      <a:pt x="24" y="1"/>
                      <a:pt x="21" y="1"/>
                    </a:cubicBezTo>
                    <a:cubicBezTo>
                      <a:pt x="20" y="1"/>
                      <a:pt x="19" y="1"/>
                      <a:pt x="18" y="1"/>
                    </a:cubicBezTo>
                    <a:cubicBezTo>
                      <a:pt x="17" y="12"/>
                      <a:pt x="18" y="24"/>
                      <a:pt x="18" y="24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9" y="2"/>
                      <a:pt x="8" y="4"/>
                      <a:pt x="7" y="5"/>
                    </a:cubicBezTo>
                    <a:cubicBezTo>
                      <a:pt x="5" y="8"/>
                      <a:pt x="2" y="10"/>
                      <a:pt x="0" y="12"/>
                    </a:cubicBezTo>
                    <a:cubicBezTo>
                      <a:pt x="1" y="15"/>
                      <a:pt x="2" y="17"/>
                      <a:pt x="3" y="20"/>
                    </a:cubicBezTo>
                    <a:cubicBezTo>
                      <a:pt x="6" y="24"/>
                      <a:pt x="10" y="44"/>
                      <a:pt x="11" y="50"/>
                    </a:cubicBezTo>
                    <a:cubicBezTo>
                      <a:pt x="12" y="54"/>
                      <a:pt x="12" y="57"/>
                      <a:pt x="13" y="61"/>
                    </a:cubicBezTo>
                    <a:cubicBezTo>
                      <a:pt x="14" y="62"/>
                      <a:pt x="15" y="68"/>
                      <a:pt x="15" y="69"/>
                    </a:cubicBezTo>
                    <a:cubicBezTo>
                      <a:pt x="13" y="75"/>
                      <a:pt x="11" y="80"/>
                      <a:pt x="11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1" y="80"/>
                      <a:pt x="11" y="80"/>
                      <a:pt x="11" y="79"/>
                    </a:cubicBezTo>
                    <a:cubicBezTo>
                      <a:pt x="12" y="78"/>
                      <a:pt x="14" y="78"/>
                      <a:pt x="16" y="79"/>
                    </a:cubicBezTo>
                    <a:cubicBezTo>
                      <a:pt x="18" y="80"/>
                      <a:pt x="19" y="82"/>
                      <a:pt x="19" y="83"/>
                    </a:cubicBezTo>
                    <a:cubicBezTo>
                      <a:pt x="19" y="82"/>
                      <a:pt x="21" y="79"/>
                      <a:pt x="22" y="76"/>
                    </a:cubicBezTo>
                    <a:cubicBezTo>
                      <a:pt x="22" y="75"/>
                      <a:pt x="23" y="74"/>
                      <a:pt x="24" y="75"/>
                    </a:cubicBezTo>
                    <a:cubicBezTo>
                      <a:pt x="28" y="79"/>
                      <a:pt x="33" y="82"/>
                      <a:pt x="38" y="85"/>
                    </a:cubicBezTo>
                    <a:cubicBezTo>
                      <a:pt x="39" y="86"/>
                      <a:pt x="38" y="86"/>
                      <a:pt x="37" y="87"/>
                    </a:cubicBezTo>
                    <a:cubicBezTo>
                      <a:pt x="35" y="88"/>
                      <a:pt x="32" y="91"/>
                      <a:pt x="30" y="93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31" y="92"/>
                      <a:pt x="34" y="92"/>
                      <a:pt x="37" y="94"/>
                    </a:cubicBezTo>
                    <a:cubicBezTo>
                      <a:pt x="40" y="95"/>
                      <a:pt x="41" y="98"/>
                      <a:pt x="41" y="99"/>
                    </a:cubicBezTo>
                    <a:cubicBezTo>
                      <a:pt x="44" y="96"/>
                      <a:pt x="48" y="93"/>
                      <a:pt x="51" y="92"/>
                    </a:cubicBezTo>
                    <a:cubicBezTo>
                      <a:pt x="53" y="91"/>
                      <a:pt x="55" y="91"/>
                      <a:pt x="56" y="92"/>
                    </a:cubicBezTo>
                    <a:cubicBezTo>
                      <a:pt x="70" y="94"/>
                      <a:pt x="86" y="91"/>
                      <a:pt x="93" y="88"/>
                    </a:cubicBezTo>
                    <a:cubicBezTo>
                      <a:pt x="110" y="80"/>
                      <a:pt x="110" y="72"/>
                      <a:pt x="120" y="78"/>
                    </a:cubicBezTo>
                    <a:cubicBezTo>
                      <a:pt x="138" y="87"/>
                      <a:pt x="154" y="90"/>
                      <a:pt x="165" y="90"/>
                    </a:cubicBezTo>
                    <a:cubicBezTo>
                      <a:pt x="163" y="89"/>
                      <a:pt x="162" y="84"/>
                      <a:pt x="164" y="78"/>
                    </a:cubicBezTo>
                    <a:cubicBezTo>
                      <a:pt x="165" y="74"/>
                      <a:pt x="168" y="70"/>
                      <a:pt x="171" y="70"/>
                    </a:cubicBezTo>
                    <a:cubicBezTo>
                      <a:pt x="167" y="70"/>
                      <a:pt x="164" y="69"/>
                      <a:pt x="161" y="69"/>
                    </a:cubicBezTo>
                    <a:cubicBezTo>
                      <a:pt x="161" y="69"/>
                      <a:pt x="161" y="68"/>
                      <a:pt x="161" y="67"/>
                    </a:cubicBezTo>
                    <a:cubicBezTo>
                      <a:pt x="167" y="62"/>
                      <a:pt x="172" y="55"/>
                      <a:pt x="172" y="55"/>
                    </a:cubicBezTo>
                    <a:cubicBezTo>
                      <a:pt x="172" y="55"/>
                      <a:pt x="172" y="55"/>
                      <a:pt x="172" y="55"/>
                    </a:cubicBezTo>
                    <a:cubicBezTo>
                      <a:pt x="171" y="56"/>
                      <a:pt x="168" y="56"/>
                      <a:pt x="166" y="55"/>
                    </a:cubicBezTo>
                    <a:cubicBezTo>
                      <a:pt x="163" y="54"/>
                      <a:pt x="162" y="51"/>
                      <a:pt x="163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2" y="51"/>
                      <a:pt x="155" y="59"/>
                      <a:pt x="148" y="62"/>
                    </a:cubicBezTo>
                    <a:cubicBezTo>
                      <a:pt x="146" y="63"/>
                      <a:pt x="145" y="62"/>
                      <a:pt x="144" y="61"/>
                    </a:cubicBezTo>
                    <a:cubicBezTo>
                      <a:pt x="136" y="55"/>
                      <a:pt x="133" y="44"/>
                      <a:pt x="136" y="30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2839"/>
              <p:cNvSpPr>
                <a:spLocks/>
              </p:cNvSpPr>
              <p:nvPr/>
            </p:nvSpPr>
            <p:spPr bwMode="auto">
              <a:xfrm>
                <a:off x="2055" y="2053"/>
                <a:ext cx="5" cy="3"/>
              </a:xfrm>
              <a:custGeom>
                <a:avLst/>
                <a:gdLst>
                  <a:gd name="T0" fmla="*/ 50 w 2"/>
                  <a:gd name="T1" fmla="*/ 0 h 1"/>
                  <a:gd name="T2" fmla="*/ 0 w 2"/>
                  <a:gd name="T3" fmla="*/ 0 h 1"/>
                  <a:gd name="T4" fmla="*/ 50 w 2"/>
                  <a:gd name="T5" fmla="*/ 0 h 1"/>
                  <a:gd name="T6" fmla="*/ 83 w 2"/>
                  <a:gd name="T7" fmla="*/ 81 h 1"/>
                  <a:gd name="T8" fmla="*/ 50 w 2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BB0719"/>
              </a:solidFill>
              <a:ln w="4763" cap="rnd">
                <a:solidFill>
                  <a:srgbClr val="BB071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2840"/>
              <p:cNvSpPr>
                <a:spLocks/>
              </p:cNvSpPr>
              <p:nvPr/>
            </p:nvSpPr>
            <p:spPr bwMode="auto">
              <a:xfrm>
                <a:off x="2105" y="2093"/>
                <a:ext cx="5" cy="3"/>
              </a:xfrm>
              <a:custGeom>
                <a:avLst/>
                <a:gdLst>
                  <a:gd name="T0" fmla="*/ 50 w 2"/>
                  <a:gd name="T1" fmla="*/ 81 h 1"/>
                  <a:gd name="T2" fmla="*/ 0 w 2"/>
                  <a:gd name="T3" fmla="*/ 0 h 1"/>
                  <a:gd name="T4" fmla="*/ 83 w 2"/>
                  <a:gd name="T5" fmla="*/ 0 h 1"/>
                  <a:gd name="T6" fmla="*/ 83 w 2"/>
                  <a:gd name="T7" fmla="*/ 81 h 1"/>
                  <a:gd name="T8" fmla="*/ 50 w 2"/>
                  <a:gd name="T9" fmla="*/ 81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BB0719"/>
              </a:solidFill>
              <a:ln w="7938" cap="rnd">
                <a:solidFill>
                  <a:srgbClr val="BB071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2841"/>
              <p:cNvSpPr>
                <a:spLocks/>
              </p:cNvSpPr>
              <p:nvPr/>
            </p:nvSpPr>
            <p:spPr bwMode="auto">
              <a:xfrm>
                <a:off x="2090" y="1939"/>
                <a:ext cx="190" cy="90"/>
              </a:xfrm>
              <a:custGeom>
                <a:avLst/>
                <a:gdLst>
                  <a:gd name="T0" fmla="*/ 0 w 76"/>
                  <a:gd name="T1" fmla="*/ 0 h 34"/>
                  <a:gd name="T2" fmla="*/ 1563 w 76"/>
                  <a:gd name="T3" fmla="*/ 1429 h 34"/>
                  <a:gd name="T4" fmla="*/ 2970 w 76"/>
                  <a:gd name="T5" fmla="*/ 392 h 34"/>
                  <a:gd name="T6" fmla="*/ 1533 w 76"/>
                  <a:gd name="T7" fmla="*/ 1668 h 34"/>
                  <a:gd name="T8" fmla="*/ 0 w 76"/>
                  <a:gd name="T9" fmla="*/ 0 h 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6" h="34">
                    <a:moveTo>
                      <a:pt x="0" y="0"/>
                    </a:moveTo>
                    <a:cubicBezTo>
                      <a:pt x="4" y="16"/>
                      <a:pt x="22" y="31"/>
                      <a:pt x="40" y="29"/>
                    </a:cubicBezTo>
                    <a:cubicBezTo>
                      <a:pt x="58" y="28"/>
                      <a:pt x="67" y="26"/>
                      <a:pt x="76" y="8"/>
                    </a:cubicBezTo>
                    <a:cubicBezTo>
                      <a:pt x="70" y="26"/>
                      <a:pt x="58" y="34"/>
                      <a:pt x="39" y="34"/>
                    </a:cubicBezTo>
                    <a:cubicBezTo>
                      <a:pt x="20" y="33"/>
                      <a:pt x="5" y="2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2842"/>
              <p:cNvSpPr>
                <a:spLocks/>
              </p:cNvSpPr>
              <p:nvPr/>
            </p:nvSpPr>
            <p:spPr bwMode="auto">
              <a:xfrm>
                <a:off x="2022" y="1851"/>
                <a:ext cx="33" cy="40"/>
              </a:xfrm>
              <a:custGeom>
                <a:avLst/>
                <a:gdLst>
                  <a:gd name="T0" fmla="*/ 0 w 13"/>
                  <a:gd name="T1" fmla="*/ 456 h 15"/>
                  <a:gd name="T2" fmla="*/ 373 w 13"/>
                  <a:gd name="T3" fmla="*/ 0 h 15"/>
                  <a:gd name="T4" fmla="*/ 541 w 13"/>
                  <a:gd name="T5" fmla="*/ 760 h 15"/>
                  <a:gd name="T6" fmla="*/ 129 w 13"/>
                  <a:gd name="T7" fmla="*/ 547 h 1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3" h="15">
                    <a:moveTo>
                      <a:pt x="0" y="9"/>
                    </a:moveTo>
                    <a:cubicBezTo>
                      <a:pt x="4" y="7"/>
                      <a:pt x="6" y="3"/>
                      <a:pt x="9" y="0"/>
                    </a:cubicBezTo>
                    <a:cubicBezTo>
                      <a:pt x="10" y="5"/>
                      <a:pt x="12" y="10"/>
                      <a:pt x="13" y="15"/>
                    </a:cubicBezTo>
                    <a:cubicBezTo>
                      <a:pt x="11" y="11"/>
                      <a:pt x="6" y="7"/>
                      <a:pt x="3" y="11"/>
                    </a:cubicBezTo>
                  </a:path>
                </a:pathLst>
              </a:custGeom>
              <a:solidFill>
                <a:srgbClr val="BB07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2843"/>
              <p:cNvSpPr>
                <a:spLocks/>
              </p:cNvSpPr>
              <p:nvPr/>
            </p:nvSpPr>
            <p:spPr bwMode="auto">
              <a:xfrm>
                <a:off x="2070" y="1843"/>
                <a:ext cx="22" cy="42"/>
              </a:xfrm>
              <a:custGeom>
                <a:avLst/>
                <a:gdLst>
                  <a:gd name="T0" fmla="*/ 71 w 9"/>
                  <a:gd name="T1" fmla="*/ 0 h 16"/>
                  <a:gd name="T2" fmla="*/ 323 w 9"/>
                  <a:gd name="T3" fmla="*/ 55 h 16"/>
                  <a:gd name="T4" fmla="*/ 252 w 9"/>
                  <a:gd name="T5" fmla="*/ 759 h 16"/>
                  <a:gd name="T6" fmla="*/ 0 w 9"/>
                  <a:gd name="T7" fmla="*/ 89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16">
                    <a:moveTo>
                      <a:pt x="2" y="0"/>
                    </a:moveTo>
                    <a:cubicBezTo>
                      <a:pt x="5" y="2"/>
                      <a:pt x="5" y="0"/>
                      <a:pt x="9" y="1"/>
                    </a:cubicBezTo>
                    <a:cubicBezTo>
                      <a:pt x="3" y="3"/>
                      <a:pt x="7" y="11"/>
                      <a:pt x="7" y="16"/>
                    </a:cubicBezTo>
                    <a:cubicBezTo>
                      <a:pt x="5" y="11"/>
                      <a:pt x="4" y="5"/>
                      <a:pt x="0" y="2"/>
                    </a:cubicBezTo>
                  </a:path>
                </a:pathLst>
              </a:custGeom>
              <a:solidFill>
                <a:srgbClr val="BB07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2844"/>
              <p:cNvSpPr>
                <a:spLocks/>
              </p:cNvSpPr>
              <p:nvPr/>
            </p:nvSpPr>
            <p:spPr bwMode="auto">
              <a:xfrm>
                <a:off x="2275" y="1912"/>
                <a:ext cx="22" cy="32"/>
              </a:xfrm>
              <a:custGeom>
                <a:avLst/>
                <a:gdLst>
                  <a:gd name="T0" fmla="*/ 144 w 9"/>
                  <a:gd name="T1" fmla="*/ 0 h 12"/>
                  <a:gd name="T2" fmla="*/ 0 w 9"/>
                  <a:gd name="T3" fmla="*/ 205 h 12"/>
                  <a:gd name="T4" fmla="*/ 0 w 9"/>
                  <a:gd name="T5" fmla="*/ 456 h 1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" h="12">
                    <a:moveTo>
                      <a:pt x="4" y="0"/>
                    </a:moveTo>
                    <a:cubicBezTo>
                      <a:pt x="1" y="1"/>
                      <a:pt x="0" y="1"/>
                      <a:pt x="0" y="4"/>
                    </a:cubicBezTo>
                    <a:cubicBezTo>
                      <a:pt x="9" y="3"/>
                      <a:pt x="5" y="12"/>
                      <a:pt x="0" y="9"/>
                    </a:cubicBezTo>
                  </a:path>
                </a:pathLst>
              </a:custGeom>
              <a:noFill/>
              <a:ln w="7938" cap="rnd">
                <a:solidFill>
                  <a:srgbClr val="E5694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2845"/>
              <p:cNvSpPr>
                <a:spLocks/>
              </p:cNvSpPr>
              <p:nvPr/>
            </p:nvSpPr>
            <p:spPr bwMode="auto">
              <a:xfrm>
                <a:off x="2345" y="1917"/>
                <a:ext cx="17" cy="22"/>
              </a:xfrm>
              <a:custGeom>
                <a:avLst/>
                <a:gdLst>
                  <a:gd name="T0" fmla="*/ 243 w 7"/>
                  <a:gd name="T1" fmla="*/ 0 h 8"/>
                  <a:gd name="T2" fmla="*/ 70 w 7"/>
                  <a:gd name="T3" fmla="*/ 129 h 8"/>
                  <a:gd name="T4" fmla="*/ 243 w 7"/>
                  <a:gd name="T5" fmla="*/ 228 h 8"/>
                  <a:gd name="T6" fmla="*/ 0 w 7"/>
                  <a:gd name="T7" fmla="*/ 462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" h="8">
                    <a:moveTo>
                      <a:pt x="7" y="0"/>
                    </a:moveTo>
                    <a:cubicBezTo>
                      <a:pt x="5" y="0"/>
                      <a:pt x="4" y="0"/>
                      <a:pt x="2" y="2"/>
                    </a:cubicBezTo>
                    <a:cubicBezTo>
                      <a:pt x="3" y="2"/>
                      <a:pt x="5" y="3"/>
                      <a:pt x="7" y="4"/>
                    </a:cubicBezTo>
                    <a:cubicBezTo>
                      <a:pt x="6" y="7"/>
                      <a:pt x="3" y="8"/>
                      <a:pt x="0" y="8"/>
                    </a:cubicBezTo>
                  </a:path>
                </a:pathLst>
              </a:custGeom>
              <a:noFill/>
              <a:ln w="7938" cap="rnd">
                <a:solidFill>
                  <a:srgbClr val="E5694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2846"/>
              <p:cNvSpPr>
                <a:spLocks/>
              </p:cNvSpPr>
              <p:nvPr/>
            </p:nvSpPr>
            <p:spPr bwMode="auto">
              <a:xfrm>
                <a:off x="1622" y="1827"/>
                <a:ext cx="438" cy="442"/>
              </a:xfrm>
              <a:custGeom>
                <a:avLst/>
                <a:gdLst>
                  <a:gd name="T0" fmla="*/ 5852 w 175"/>
                  <a:gd name="T1" fmla="*/ 4111 h 166"/>
                  <a:gd name="T2" fmla="*/ 6195 w 175"/>
                  <a:gd name="T3" fmla="*/ 5474 h 166"/>
                  <a:gd name="T4" fmla="*/ 6320 w 175"/>
                  <a:gd name="T5" fmla="*/ 8252 h 166"/>
                  <a:gd name="T6" fmla="*/ 6790 w 175"/>
                  <a:gd name="T7" fmla="*/ 8345 h 166"/>
                  <a:gd name="T8" fmla="*/ 6823 w 175"/>
                  <a:gd name="T9" fmla="*/ 7040 h 166"/>
                  <a:gd name="T10" fmla="*/ 6082 w 175"/>
                  <a:gd name="T11" fmla="*/ 908 h 166"/>
                  <a:gd name="T12" fmla="*/ 5569 w 175"/>
                  <a:gd name="T13" fmla="*/ 1113 h 166"/>
                  <a:gd name="T14" fmla="*/ 5957 w 175"/>
                  <a:gd name="T15" fmla="*/ 3360 h 166"/>
                  <a:gd name="T16" fmla="*/ 4593 w 175"/>
                  <a:gd name="T17" fmla="*/ 1659 h 166"/>
                  <a:gd name="T18" fmla="*/ 2868 w 175"/>
                  <a:gd name="T19" fmla="*/ 546 h 166"/>
                  <a:gd name="T20" fmla="*/ 438 w 175"/>
                  <a:gd name="T21" fmla="*/ 1757 h 166"/>
                  <a:gd name="T22" fmla="*/ 2400 w 175"/>
                  <a:gd name="T23" fmla="*/ 4077 h 166"/>
                  <a:gd name="T24" fmla="*/ 4468 w 175"/>
                  <a:gd name="T25" fmla="*/ 3416 h 166"/>
                  <a:gd name="T26" fmla="*/ 5852 w 175"/>
                  <a:gd name="T27" fmla="*/ 4111 h 16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75" h="166">
                    <a:moveTo>
                      <a:pt x="149" y="82"/>
                    </a:moveTo>
                    <a:cubicBezTo>
                      <a:pt x="152" y="88"/>
                      <a:pt x="155" y="100"/>
                      <a:pt x="158" y="109"/>
                    </a:cubicBezTo>
                    <a:cubicBezTo>
                      <a:pt x="161" y="120"/>
                      <a:pt x="162" y="144"/>
                      <a:pt x="161" y="164"/>
                    </a:cubicBezTo>
                    <a:cubicBezTo>
                      <a:pt x="165" y="165"/>
                      <a:pt x="169" y="165"/>
                      <a:pt x="173" y="166"/>
                    </a:cubicBezTo>
                    <a:cubicBezTo>
                      <a:pt x="174" y="153"/>
                      <a:pt x="174" y="140"/>
                      <a:pt x="174" y="140"/>
                    </a:cubicBezTo>
                    <a:cubicBezTo>
                      <a:pt x="175" y="105"/>
                      <a:pt x="163" y="49"/>
                      <a:pt x="155" y="18"/>
                    </a:cubicBezTo>
                    <a:cubicBezTo>
                      <a:pt x="151" y="20"/>
                      <a:pt x="147" y="22"/>
                      <a:pt x="142" y="22"/>
                    </a:cubicBezTo>
                    <a:cubicBezTo>
                      <a:pt x="145" y="35"/>
                      <a:pt x="149" y="52"/>
                      <a:pt x="152" y="67"/>
                    </a:cubicBezTo>
                    <a:cubicBezTo>
                      <a:pt x="145" y="52"/>
                      <a:pt x="139" y="39"/>
                      <a:pt x="117" y="33"/>
                    </a:cubicBezTo>
                    <a:cubicBezTo>
                      <a:pt x="93" y="26"/>
                      <a:pt x="97" y="22"/>
                      <a:pt x="73" y="11"/>
                    </a:cubicBezTo>
                    <a:cubicBezTo>
                      <a:pt x="50" y="0"/>
                      <a:pt x="18" y="6"/>
                      <a:pt x="11" y="35"/>
                    </a:cubicBezTo>
                    <a:cubicBezTo>
                      <a:pt x="0" y="77"/>
                      <a:pt x="30" y="84"/>
                      <a:pt x="61" y="81"/>
                    </a:cubicBezTo>
                    <a:cubicBezTo>
                      <a:pt x="91" y="78"/>
                      <a:pt x="99" y="68"/>
                      <a:pt x="114" y="68"/>
                    </a:cubicBezTo>
                    <a:cubicBezTo>
                      <a:pt x="132" y="68"/>
                      <a:pt x="137" y="62"/>
                      <a:pt x="149" y="82"/>
                    </a:cubicBezTo>
                    <a:close/>
                  </a:path>
                </a:pathLst>
              </a:custGeom>
              <a:solidFill>
                <a:srgbClr val="74AA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Freeform 2847"/>
              <p:cNvSpPr>
                <a:spLocks/>
              </p:cNvSpPr>
              <p:nvPr/>
            </p:nvSpPr>
            <p:spPr bwMode="auto">
              <a:xfrm>
                <a:off x="1622" y="1827"/>
                <a:ext cx="438" cy="442"/>
              </a:xfrm>
              <a:custGeom>
                <a:avLst/>
                <a:gdLst>
                  <a:gd name="T0" fmla="*/ 5852 w 175"/>
                  <a:gd name="T1" fmla="*/ 4111 h 166"/>
                  <a:gd name="T2" fmla="*/ 6195 w 175"/>
                  <a:gd name="T3" fmla="*/ 5474 h 166"/>
                  <a:gd name="T4" fmla="*/ 6320 w 175"/>
                  <a:gd name="T5" fmla="*/ 8252 h 166"/>
                  <a:gd name="T6" fmla="*/ 6790 w 175"/>
                  <a:gd name="T7" fmla="*/ 8345 h 166"/>
                  <a:gd name="T8" fmla="*/ 6823 w 175"/>
                  <a:gd name="T9" fmla="*/ 7040 h 166"/>
                  <a:gd name="T10" fmla="*/ 6082 w 175"/>
                  <a:gd name="T11" fmla="*/ 908 h 166"/>
                  <a:gd name="T12" fmla="*/ 5569 w 175"/>
                  <a:gd name="T13" fmla="*/ 1113 h 166"/>
                  <a:gd name="T14" fmla="*/ 5957 w 175"/>
                  <a:gd name="T15" fmla="*/ 3360 h 166"/>
                  <a:gd name="T16" fmla="*/ 4593 w 175"/>
                  <a:gd name="T17" fmla="*/ 1659 h 166"/>
                  <a:gd name="T18" fmla="*/ 2868 w 175"/>
                  <a:gd name="T19" fmla="*/ 546 h 166"/>
                  <a:gd name="T20" fmla="*/ 438 w 175"/>
                  <a:gd name="T21" fmla="*/ 1757 h 166"/>
                  <a:gd name="T22" fmla="*/ 2400 w 175"/>
                  <a:gd name="T23" fmla="*/ 4077 h 166"/>
                  <a:gd name="T24" fmla="*/ 4468 w 175"/>
                  <a:gd name="T25" fmla="*/ 3416 h 166"/>
                  <a:gd name="T26" fmla="*/ 5852 w 175"/>
                  <a:gd name="T27" fmla="*/ 4111 h 16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75" h="166">
                    <a:moveTo>
                      <a:pt x="149" y="82"/>
                    </a:moveTo>
                    <a:cubicBezTo>
                      <a:pt x="152" y="88"/>
                      <a:pt x="155" y="100"/>
                      <a:pt x="158" y="109"/>
                    </a:cubicBezTo>
                    <a:cubicBezTo>
                      <a:pt x="161" y="120"/>
                      <a:pt x="162" y="144"/>
                      <a:pt x="161" y="164"/>
                    </a:cubicBezTo>
                    <a:cubicBezTo>
                      <a:pt x="165" y="165"/>
                      <a:pt x="169" y="165"/>
                      <a:pt x="173" y="166"/>
                    </a:cubicBezTo>
                    <a:cubicBezTo>
                      <a:pt x="174" y="153"/>
                      <a:pt x="174" y="140"/>
                      <a:pt x="174" y="140"/>
                    </a:cubicBezTo>
                    <a:cubicBezTo>
                      <a:pt x="175" y="105"/>
                      <a:pt x="163" y="49"/>
                      <a:pt x="155" y="18"/>
                    </a:cubicBezTo>
                    <a:cubicBezTo>
                      <a:pt x="151" y="20"/>
                      <a:pt x="147" y="22"/>
                      <a:pt x="142" y="22"/>
                    </a:cubicBezTo>
                    <a:cubicBezTo>
                      <a:pt x="145" y="35"/>
                      <a:pt x="149" y="52"/>
                      <a:pt x="152" y="67"/>
                    </a:cubicBezTo>
                    <a:cubicBezTo>
                      <a:pt x="145" y="52"/>
                      <a:pt x="139" y="39"/>
                      <a:pt x="117" y="33"/>
                    </a:cubicBezTo>
                    <a:cubicBezTo>
                      <a:pt x="93" y="26"/>
                      <a:pt x="97" y="22"/>
                      <a:pt x="73" y="11"/>
                    </a:cubicBezTo>
                    <a:cubicBezTo>
                      <a:pt x="50" y="0"/>
                      <a:pt x="18" y="6"/>
                      <a:pt x="11" y="35"/>
                    </a:cubicBezTo>
                    <a:cubicBezTo>
                      <a:pt x="0" y="77"/>
                      <a:pt x="30" y="84"/>
                      <a:pt x="61" y="81"/>
                    </a:cubicBezTo>
                    <a:cubicBezTo>
                      <a:pt x="91" y="78"/>
                      <a:pt x="99" y="68"/>
                      <a:pt x="114" y="68"/>
                    </a:cubicBezTo>
                    <a:cubicBezTo>
                      <a:pt x="132" y="68"/>
                      <a:pt x="137" y="62"/>
                      <a:pt x="149" y="82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Freeform 2848"/>
              <p:cNvSpPr>
                <a:spLocks/>
              </p:cNvSpPr>
              <p:nvPr/>
            </p:nvSpPr>
            <p:spPr bwMode="auto">
              <a:xfrm>
                <a:off x="1660" y="1840"/>
                <a:ext cx="195" cy="133"/>
              </a:xfrm>
              <a:custGeom>
                <a:avLst/>
                <a:gdLst>
                  <a:gd name="T0" fmla="*/ 0 w 78"/>
                  <a:gd name="T1" fmla="*/ 2506 h 50"/>
                  <a:gd name="T2" fmla="*/ 1220 w 78"/>
                  <a:gd name="T3" fmla="*/ 396 h 50"/>
                  <a:gd name="T4" fmla="*/ 3050 w 78"/>
                  <a:gd name="T5" fmla="*/ 1258 h 50"/>
                  <a:gd name="T6" fmla="*/ 0 w 78"/>
                  <a:gd name="T7" fmla="*/ 2506 h 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8" h="50">
                    <a:moveTo>
                      <a:pt x="0" y="50"/>
                    </a:moveTo>
                    <a:cubicBezTo>
                      <a:pt x="0" y="31"/>
                      <a:pt x="7" y="11"/>
                      <a:pt x="31" y="8"/>
                    </a:cubicBezTo>
                    <a:cubicBezTo>
                      <a:pt x="55" y="6"/>
                      <a:pt x="61" y="16"/>
                      <a:pt x="78" y="25"/>
                    </a:cubicBezTo>
                    <a:cubicBezTo>
                      <a:pt x="65" y="19"/>
                      <a:pt x="17" y="0"/>
                      <a:pt x="0" y="50"/>
                    </a:cubicBezTo>
                    <a:close/>
                  </a:path>
                </a:pathLst>
              </a:custGeom>
              <a:solidFill>
                <a:srgbClr val="BFD3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2849"/>
              <p:cNvSpPr>
                <a:spLocks/>
              </p:cNvSpPr>
              <p:nvPr/>
            </p:nvSpPr>
            <p:spPr bwMode="auto">
              <a:xfrm>
                <a:off x="1667" y="1840"/>
                <a:ext cx="158" cy="83"/>
              </a:xfrm>
              <a:custGeom>
                <a:avLst/>
                <a:gdLst>
                  <a:gd name="T0" fmla="*/ 2490 w 63"/>
                  <a:gd name="T1" fmla="*/ 924 h 31"/>
                  <a:gd name="T2" fmla="*/ 1106 w 63"/>
                  <a:gd name="T3" fmla="*/ 402 h 31"/>
                  <a:gd name="T4" fmla="*/ 0 w 63"/>
                  <a:gd name="T5" fmla="*/ 1590 h 31"/>
                  <a:gd name="T6" fmla="*/ 2490 w 63"/>
                  <a:gd name="T7" fmla="*/ 924 h 3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3" h="31">
                    <a:moveTo>
                      <a:pt x="63" y="18"/>
                    </a:moveTo>
                    <a:cubicBezTo>
                      <a:pt x="53" y="12"/>
                      <a:pt x="45" y="7"/>
                      <a:pt x="28" y="8"/>
                    </a:cubicBezTo>
                    <a:cubicBezTo>
                      <a:pt x="12" y="10"/>
                      <a:pt x="4" y="19"/>
                      <a:pt x="0" y="31"/>
                    </a:cubicBezTo>
                    <a:cubicBezTo>
                      <a:pt x="10" y="16"/>
                      <a:pt x="30" y="0"/>
                      <a:pt x="6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2850"/>
              <p:cNvSpPr>
                <a:spLocks/>
              </p:cNvSpPr>
              <p:nvPr/>
            </p:nvSpPr>
            <p:spPr bwMode="auto">
              <a:xfrm>
                <a:off x="1907" y="1979"/>
                <a:ext cx="58" cy="29"/>
              </a:xfrm>
              <a:custGeom>
                <a:avLst/>
                <a:gdLst>
                  <a:gd name="T0" fmla="*/ 928 w 23"/>
                  <a:gd name="T1" fmla="*/ 0 h 11"/>
                  <a:gd name="T2" fmla="*/ 0 w 23"/>
                  <a:gd name="T3" fmla="*/ 527 h 1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3" h="11">
                    <a:moveTo>
                      <a:pt x="23" y="0"/>
                    </a:moveTo>
                    <a:cubicBezTo>
                      <a:pt x="19" y="8"/>
                      <a:pt x="15" y="9"/>
                      <a:pt x="0" y="11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2851"/>
              <p:cNvSpPr>
                <a:spLocks/>
              </p:cNvSpPr>
              <p:nvPr/>
            </p:nvSpPr>
            <p:spPr bwMode="auto">
              <a:xfrm>
                <a:off x="1702" y="1947"/>
                <a:ext cx="255" cy="93"/>
              </a:xfrm>
              <a:custGeom>
                <a:avLst/>
                <a:gdLst>
                  <a:gd name="T0" fmla="*/ 0 w 102"/>
                  <a:gd name="T1" fmla="*/ 1390 h 35"/>
                  <a:gd name="T2" fmla="*/ 2113 w 102"/>
                  <a:gd name="T3" fmla="*/ 1236 h 35"/>
                  <a:gd name="T4" fmla="*/ 3720 w 102"/>
                  <a:gd name="T5" fmla="*/ 749 h 35"/>
                  <a:gd name="T6" fmla="*/ 3833 w 102"/>
                  <a:gd name="T7" fmla="*/ 0 h 35"/>
                  <a:gd name="T8" fmla="*/ 3095 w 102"/>
                  <a:gd name="T9" fmla="*/ 545 h 35"/>
                  <a:gd name="T10" fmla="*/ 1800 w 102"/>
                  <a:gd name="T11" fmla="*/ 903 h 35"/>
                  <a:gd name="T12" fmla="*/ 0 w 102"/>
                  <a:gd name="T13" fmla="*/ 1390 h 3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2" h="35">
                    <a:moveTo>
                      <a:pt x="0" y="28"/>
                    </a:moveTo>
                    <a:cubicBezTo>
                      <a:pt x="14" y="31"/>
                      <a:pt x="31" y="35"/>
                      <a:pt x="54" y="25"/>
                    </a:cubicBezTo>
                    <a:cubicBezTo>
                      <a:pt x="79" y="14"/>
                      <a:pt x="89" y="19"/>
                      <a:pt x="95" y="15"/>
                    </a:cubicBezTo>
                    <a:cubicBezTo>
                      <a:pt x="102" y="11"/>
                      <a:pt x="101" y="3"/>
                      <a:pt x="98" y="0"/>
                    </a:cubicBezTo>
                    <a:cubicBezTo>
                      <a:pt x="101" y="3"/>
                      <a:pt x="93" y="9"/>
                      <a:pt x="79" y="11"/>
                    </a:cubicBezTo>
                    <a:cubicBezTo>
                      <a:pt x="65" y="13"/>
                      <a:pt x="56" y="13"/>
                      <a:pt x="46" y="18"/>
                    </a:cubicBezTo>
                    <a:cubicBezTo>
                      <a:pt x="35" y="22"/>
                      <a:pt x="14" y="31"/>
                      <a:pt x="0" y="28"/>
                    </a:cubicBezTo>
                    <a:close/>
                  </a:path>
                </a:pathLst>
              </a:custGeom>
              <a:solidFill>
                <a:srgbClr val="2993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2852"/>
              <p:cNvSpPr>
                <a:spLocks/>
              </p:cNvSpPr>
              <p:nvPr/>
            </p:nvSpPr>
            <p:spPr bwMode="auto">
              <a:xfrm>
                <a:off x="2012" y="2061"/>
                <a:ext cx="30" cy="206"/>
              </a:xfrm>
              <a:custGeom>
                <a:avLst/>
                <a:gdLst>
                  <a:gd name="T0" fmla="*/ 395 w 12"/>
                  <a:gd name="T1" fmla="*/ 3943 h 77"/>
                  <a:gd name="T2" fmla="*/ 395 w 12"/>
                  <a:gd name="T3" fmla="*/ 3943 h 77"/>
                  <a:gd name="T4" fmla="*/ 395 w 12"/>
                  <a:gd name="T5" fmla="*/ 1589 h 77"/>
                  <a:gd name="T6" fmla="*/ 0 w 12"/>
                  <a:gd name="T7" fmla="*/ 0 h 77"/>
                  <a:gd name="T8" fmla="*/ 313 w 12"/>
                  <a:gd name="T9" fmla="*/ 1589 h 77"/>
                  <a:gd name="T10" fmla="*/ 395 w 12"/>
                  <a:gd name="T11" fmla="*/ 3943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77">
                    <a:moveTo>
                      <a:pt x="10" y="77"/>
                    </a:moveTo>
                    <a:cubicBezTo>
                      <a:pt x="10" y="77"/>
                      <a:pt x="10" y="77"/>
                      <a:pt x="10" y="77"/>
                    </a:cubicBezTo>
                    <a:cubicBezTo>
                      <a:pt x="12" y="62"/>
                      <a:pt x="12" y="45"/>
                      <a:pt x="10" y="31"/>
                    </a:cubicBezTo>
                    <a:cubicBezTo>
                      <a:pt x="9" y="18"/>
                      <a:pt x="5" y="8"/>
                      <a:pt x="0" y="0"/>
                    </a:cubicBezTo>
                    <a:cubicBezTo>
                      <a:pt x="3" y="5"/>
                      <a:pt x="6" y="17"/>
                      <a:pt x="8" y="31"/>
                    </a:cubicBezTo>
                    <a:cubicBezTo>
                      <a:pt x="10" y="47"/>
                      <a:pt x="11" y="66"/>
                      <a:pt x="10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2853"/>
              <p:cNvSpPr>
                <a:spLocks/>
              </p:cNvSpPr>
              <p:nvPr/>
            </p:nvSpPr>
            <p:spPr bwMode="auto">
              <a:xfrm>
                <a:off x="1947" y="1976"/>
                <a:ext cx="20" cy="19"/>
              </a:xfrm>
              <a:custGeom>
                <a:avLst/>
                <a:gdLst>
                  <a:gd name="T0" fmla="*/ 313 w 8"/>
                  <a:gd name="T1" fmla="*/ 163 h 7"/>
                  <a:gd name="T2" fmla="*/ 158 w 8"/>
                  <a:gd name="T3" fmla="*/ 60 h 7"/>
                  <a:gd name="T4" fmla="*/ 283 w 8"/>
                  <a:gd name="T5" fmla="*/ 383 h 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8" y="3"/>
                    </a:moveTo>
                    <a:cubicBezTo>
                      <a:pt x="8" y="2"/>
                      <a:pt x="5" y="0"/>
                      <a:pt x="4" y="1"/>
                    </a:cubicBezTo>
                    <a:cubicBezTo>
                      <a:pt x="0" y="3"/>
                      <a:pt x="5" y="7"/>
                      <a:pt x="7" y="7"/>
                    </a:cubicBezTo>
                  </a:path>
                </a:pathLst>
              </a:custGeom>
              <a:noFill/>
              <a:ln w="7938" cap="rnd">
                <a:solidFill>
                  <a:srgbClr val="74AA2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2855"/>
              <p:cNvSpPr>
                <a:spLocks/>
              </p:cNvSpPr>
              <p:nvPr/>
            </p:nvSpPr>
            <p:spPr bwMode="auto">
              <a:xfrm>
                <a:off x="2570" y="1557"/>
                <a:ext cx="250" cy="174"/>
              </a:xfrm>
              <a:custGeom>
                <a:avLst/>
                <a:gdLst>
                  <a:gd name="T0" fmla="*/ 3908 w 100"/>
                  <a:gd name="T1" fmla="*/ 766 h 65"/>
                  <a:gd name="T2" fmla="*/ 0 w 100"/>
                  <a:gd name="T3" fmla="*/ 3338 h 65"/>
                  <a:gd name="T4" fmla="*/ 3908 w 100"/>
                  <a:gd name="T5" fmla="*/ 766 h 6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0" h="65">
                    <a:moveTo>
                      <a:pt x="100" y="15"/>
                    </a:moveTo>
                    <a:cubicBezTo>
                      <a:pt x="52" y="0"/>
                      <a:pt x="9" y="40"/>
                      <a:pt x="0" y="65"/>
                    </a:cubicBezTo>
                    <a:cubicBezTo>
                      <a:pt x="14" y="46"/>
                      <a:pt x="51" y="9"/>
                      <a:pt x="100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71" name="Picture 2" descr="C:\Users\L_VERLINGUE\Downloads\Seringue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49075">
              <a:off x="363319" y="1414333"/>
              <a:ext cx="1467362" cy="24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Nuage 171"/>
            <p:cNvSpPr/>
            <p:nvPr/>
          </p:nvSpPr>
          <p:spPr>
            <a:xfrm>
              <a:off x="1712159" y="1686814"/>
              <a:ext cx="423265" cy="239319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4" name="ZoneTexte 173"/>
          <p:cNvSpPr txBox="1"/>
          <p:nvPr/>
        </p:nvSpPr>
        <p:spPr>
          <a:xfrm>
            <a:off x="2952299" y="111919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diagnosis</a:t>
            </a:r>
            <a:endParaRPr lang="en-US" dirty="0"/>
          </a:p>
        </p:txBody>
      </p:sp>
      <p:sp>
        <p:nvSpPr>
          <p:cNvPr id="175" name="ZoneTexte 174"/>
          <p:cNvSpPr txBox="1"/>
          <p:nvPr/>
        </p:nvSpPr>
        <p:spPr>
          <a:xfrm>
            <a:off x="4600168" y="987574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treatment</a:t>
            </a:r>
            <a:endParaRPr lang="en-US" dirty="0"/>
          </a:p>
        </p:txBody>
      </p:sp>
      <p:grpSp>
        <p:nvGrpSpPr>
          <p:cNvPr id="7" name="Groupe 6"/>
          <p:cNvGrpSpPr/>
          <p:nvPr/>
        </p:nvGrpSpPr>
        <p:grpSpPr>
          <a:xfrm>
            <a:off x="4644009" y="3530249"/>
            <a:ext cx="1368151" cy="773872"/>
            <a:chOff x="4644009" y="4111426"/>
            <a:chExt cx="1368151" cy="773872"/>
          </a:xfrm>
        </p:grpSpPr>
        <p:sp>
          <p:nvSpPr>
            <p:cNvPr id="3" name="ZoneTexte 2"/>
            <p:cNvSpPr txBox="1"/>
            <p:nvPr/>
          </p:nvSpPr>
          <p:spPr>
            <a:xfrm>
              <a:off x="4954291" y="4515966"/>
              <a:ext cx="780983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model</a:t>
              </a:r>
              <a:endParaRPr lang="en-US" dirty="0"/>
            </a:p>
          </p:txBody>
        </p:sp>
        <p:sp>
          <p:nvSpPr>
            <p:cNvPr id="4" name="Arc 3"/>
            <p:cNvSpPr/>
            <p:nvPr/>
          </p:nvSpPr>
          <p:spPr>
            <a:xfrm rot="10800000">
              <a:off x="4644009" y="4168738"/>
              <a:ext cx="620563" cy="55399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Arc 107"/>
            <p:cNvSpPr/>
            <p:nvPr/>
          </p:nvSpPr>
          <p:spPr>
            <a:xfrm rot="5400000">
              <a:off x="5424879" y="4144709"/>
              <a:ext cx="620563" cy="55399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Connecteur droit avec flèche 5"/>
            <p:cNvCxnSpPr/>
            <p:nvPr/>
          </p:nvCxnSpPr>
          <p:spPr>
            <a:xfrm flipV="1">
              <a:off x="6012160" y="4331300"/>
              <a:ext cx="0" cy="9040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e 111"/>
          <p:cNvGrpSpPr/>
          <p:nvPr/>
        </p:nvGrpSpPr>
        <p:grpSpPr>
          <a:xfrm>
            <a:off x="319254" y="3498278"/>
            <a:ext cx="1368151" cy="773872"/>
            <a:chOff x="4644009" y="4111426"/>
            <a:chExt cx="1368151" cy="773872"/>
          </a:xfrm>
        </p:grpSpPr>
        <p:sp>
          <p:nvSpPr>
            <p:cNvPr id="176" name="ZoneTexte 175"/>
            <p:cNvSpPr txBox="1"/>
            <p:nvPr/>
          </p:nvSpPr>
          <p:spPr>
            <a:xfrm>
              <a:off x="4954291" y="4515966"/>
              <a:ext cx="780983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model</a:t>
              </a:r>
              <a:endParaRPr lang="en-US" dirty="0"/>
            </a:p>
          </p:txBody>
        </p:sp>
        <p:sp>
          <p:nvSpPr>
            <p:cNvPr id="178" name="Arc 177"/>
            <p:cNvSpPr/>
            <p:nvPr/>
          </p:nvSpPr>
          <p:spPr>
            <a:xfrm rot="10800000">
              <a:off x="4644009" y="4168738"/>
              <a:ext cx="620563" cy="55399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Arc 178"/>
            <p:cNvSpPr/>
            <p:nvPr/>
          </p:nvSpPr>
          <p:spPr>
            <a:xfrm rot="5400000">
              <a:off x="5424879" y="4144709"/>
              <a:ext cx="620563" cy="55399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Connecteur droit avec flèche 179"/>
            <p:cNvCxnSpPr/>
            <p:nvPr/>
          </p:nvCxnSpPr>
          <p:spPr>
            <a:xfrm flipV="1">
              <a:off x="6012160" y="4331300"/>
              <a:ext cx="0" cy="9040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ZoneTexte 12"/>
          <p:cNvSpPr txBox="1"/>
          <p:nvPr/>
        </p:nvSpPr>
        <p:spPr>
          <a:xfrm>
            <a:off x="564050" y="3600780"/>
            <a:ext cx="898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Prevention</a:t>
            </a:r>
            <a:r>
              <a:rPr lang="fr-FR" sz="1200" dirty="0" smtClean="0"/>
              <a:t> </a:t>
            </a:r>
            <a:endParaRPr lang="en-US" sz="1200" dirty="0"/>
          </a:p>
        </p:txBody>
      </p:sp>
      <p:sp>
        <p:nvSpPr>
          <p:cNvPr id="182" name="ZoneTexte 181"/>
          <p:cNvSpPr txBox="1"/>
          <p:nvPr/>
        </p:nvSpPr>
        <p:spPr>
          <a:xfrm>
            <a:off x="3214698" y="2751093"/>
            <a:ext cx="78098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model</a:t>
            </a:r>
            <a:endParaRPr lang="en-US" dirty="0"/>
          </a:p>
        </p:txBody>
      </p:sp>
      <p:cxnSp>
        <p:nvCxnSpPr>
          <p:cNvPr id="17" name="Connecteur droit avec flèche 16"/>
          <p:cNvCxnSpPr>
            <a:stCxn id="182" idx="0"/>
          </p:cNvCxnSpPr>
          <p:nvPr/>
        </p:nvCxnSpPr>
        <p:spPr>
          <a:xfrm flipV="1">
            <a:off x="3605190" y="2520583"/>
            <a:ext cx="0" cy="2305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ZoneTexte 182"/>
          <p:cNvSpPr txBox="1"/>
          <p:nvPr/>
        </p:nvSpPr>
        <p:spPr>
          <a:xfrm>
            <a:off x="4932040" y="3651870"/>
            <a:ext cx="822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Prediction</a:t>
            </a:r>
            <a:endParaRPr lang="en-US" sz="1200" dirty="0"/>
          </a:p>
        </p:txBody>
      </p:sp>
      <p:grpSp>
        <p:nvGrpSpPr>
          <p:cNvPr id="184" name="Groupe 183"/>
          <p:cNvGrpSpPr/>
          <p:nvPr/>
        </p:nvGrpSpPr>
        <p:grpSpPr>
          <a:xfrm>
            <a:off x="3720570" y="4356665"/>
            <a:ext cx="3559944" cy="773871"/>
            <a:chOff x="4644009" y="4111427"/>
            <a:chExt cx="1368151" cy="773871"/>
          </a:xfrm>
        </p:grpSpPr>
        <p:sp>
          <p:nvSpPr>
            <p:cNvPr id="185" name="ZoneTexte 184"/>
            <p:cNvSpPr txBox="1"/>
            <p:nvPr/>
          </p:nvSpPr>
          <p:spPr>
            <a:xfrm>
              <a:off x="5194709" y="4515966"/>
              <a:ext cx="300146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smtClean="0"/>
                <a:t>model</a:t>
              </a:r>
              <a:endParaRPr lang="en-US" dirty="0"/>
            </a:p>
          </p:txBody>
        </p:sp>
        <p:sp>
          <p:nvSpPr>
            <p:cNvPr id="186" name="Arc 185"/>
            <p:cNvSpPr/>
            <p:nvPr/>
          </p:nvSpPr>
          <p:spPr>
            <a:xfrm rot="10800000">
              <a:off x="4644009" y="4168738"/>
              <a:ext cx="1102091" cy="55399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Arc 186"/>
            <p:cNvSpPr/>
            <p:nvPr/>
          </p:nvSpPr>
          <p:spPr>
            <a:xfrm rot="5400000">
              <a:off x="5177502" y="3897333"/>
              <a:ext cx="620563" cy="1048751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Connecteur droit avec flèche 187"/>
            <p:cNvCxnSpPr/>
            <p:nvPr/>
          </p:nvCxnSpPr>
          <p:spPr>
            <a:xfrm flipV="1">
              <a:off x="6012160" y="4331300"/>
              <a:ext cx="0" cy="9040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ZoneTexte 188"/>
          <p:cNvSpPr txBox="1"/>
          <p:nvPr/>
        </p:nvSpPr>
        <p:spPr>
          <a:xfrm>
            <a:off x="5132881" y="4483242"/>
            <a:ext cx="788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Prognosis</a:t>
            </a:r>
            <a:endParaRPr lang="en-US" sz="1200" dirty="0"/>
          </a:p>
        </p:txBody>
      </p:sp>
      <p:grpSp>
        <p:nvGrpSpPr>
          <p:cNvPr id="190" name="Group 15"/>
          <p:cNvGrpSpPr>
            <a:grpSpLocks/>
          </p:cNvGrpSpPr>
          <p:nvPr/>
        </p:nvGrpSpPr>
        <p:grpSpPr bwMode="auto">
          <a:xfrm rot="16200000">
            <a:off x="7699165" y="2475667"/>
            <a:ext cx="371501" cy="142921"/>
            <a:chOff x="675" y="1253"/>
            <a:chExt cx="1725" cy="741"/>
          </a:xfrm>
        </p:grpSpPr>
        <p:sp>
          <p:nvSpPr>
            <p:cNvPr id="191" name="Freeform 16"/>
            <p:cNvSpPr>
              <a:spLocks/>
            </p:cNvSpPr>
            <p:nvPr/>
          </p:nvSpPr>
          <p:spPr bwMode="auto">
            <a:xfrm>
              <a:off x="675" y="1253"/>
              <a:ext cx="1725" cy="741"/>
            </a:xfrm>
            <a:custGeom>
              <a:avLst/>
              <a:gdLst>
                <a:gd name="T0" fmla="*/ 4305 w 1092"/>
                <a:gd name="T1" fmla="*/ 1251 h 440"/>
                <a:gd name="T2" fmla="*/ 3643 w 1092"/>
                <a:gd name="T3" fmla="*/ 2102 h 440"/>
                <a:gd name="T4" fmla="*/ 662 w 1092"/>
                <a:gd name="T5" fmla="*/ 2102 h 440"/>
                <a:gd name="T6" fmla="*/ 0 w 1092"/>
                <a:gd name="T7" fmla="*/ 1251 h 440"/>
                <a:gd name="T8" fmla="*/ 0 w 1092"/>
                <a:gd name="T9" fmla="*/ 850 h 440"/>
                <a:gd name="T10" fmla="*/ 662 w 1092"/>
                <a:gd name="T11" fmla="*/ 0 h 440"/>
                <a:gd name="T12" fmla="*/ 3643 w 1092"/>
                <a:gd name="T13" fmla="*/ 0 h 440"/>
                <a:gd name="T14" fmla="*/ 4305 w 1092"/>
                <a:gd name="T15" fmla="*/ 850 h 440"/>
                <a:gd name="T16" fmla="*/ 4305 w 1092"/>
                <a:gd name="T17" fmla="*/ 1251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2" h="440">
                  <a:moveTo>
                    <a:pt x="1092" y="262"/>
                  </a:moveTo>
                  <a:cubicBezTo>
                    <a:pt x="1092" y="360"/>
                    <a:pt x="1017" y="440"/>
                    <a:pt x="924" y="440"/>
                  </a:cubicBez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0"/>
                    <a:pt x="0" y="26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1017" y="0"/>
                    <a:pt x="1092" y="80"/>
                    <a:pt x="1092" y="178"/>
                  </a:cubicBezTo>
                  <a:lnTo>
                    <a:pt x="1092" y="262"/>
                  </a:lnTo>
                  <a:close/>
                </a:path>
              </a:pathLst>
            </a:custGeom>
            <a:solidFill>
              <a:srgbClr val="F97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92" name="Freeform 17"/>
            <p:cNvSpPr>
              <a:spLocks/>
            </p:cNvSpPr>
            <p:nvPr/>
          </p:nvSpPr>
          <p:spPr bwMode="auto">
            <a:xfrm>
              <a:off x="1547" y="1253"/>
              <a:ext cx="853" cy="741"/>
            </a:xfrm>
            <a:custGeom>
              <a:avLst/>
              <a:gdLst>
                <a:gd name="T0" fmla="*/ 0 w 540"/>
                <a:gd name="T1" fmla="*/ 2102 h 440"/>
                <a:gd name="T2" fmla="*/ 1467 w 540"/>
                <a:gd name="T3" fmla="*/ 2102 h 440"/>
                <a:gd name="T4" fmla="*/ 2128 w 540"/>
                <a:gd name="T5" fmla="*/ 1251 h 440"/>
                <a:gd name="T6" fmla="*/ 2128 w 540"/>
                <a:gd name="T7" fmla="*/ 850 h 440"/>
                <a:gd name="T8" fmla="*/ 1467 w 540"/>
                <a:gd name="T9" fmla="*/ 0 h 440"/>
                <a:gd name="T10" fmla="*/ 0 w 540"/>
                <a:gd name="T11" fmla="*/ 0 h 440"/>
                <a:gd name="T12" fmla="*/ 190 w 540"/>
                <a:gd name="T13" fmla="*/ 1032 h 440"/>
                <a:gd name="T14" fmla="*/ 0 w 540"/>
                <a:gd name="T15" fmla="*/ 2102 h 4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0" h="440">
                  <a:moveTo>
                    <a:pt x="0" y="440"/>
                  </a:moveTo>
                  <a:cubicBezTo>
                    <a:pt x="372" y="440"/>
                    <a:pt x="372" y="440"/>
                    <a:pt x="372" y="440"/>
                  </a:cubicBezTo>
                  <a:cubicBezTo>
                    <a:pt x="465" y="440"/>
                    <a:pt x="540" y="360"/>
                    <a:pt x="540" y="262"/>
                  </a:cubicBezTo>
                  <a:cubicBezTo>
                    <a:pt x="540" y="178"/>
                    <a:pt x="540" y="178"/>
                    <a:pt x="540" y="178"/>
                  </a:cubicBezTo>
                  <a:cubicBezTo>
                    <a:pt x="540" y="80"/>
                    <a:pt x="465" y="0"/>
                    <a:pt x="3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8" y="28"/>
                    <a:pt x="48" y="216"/>
                  </a:cubicBezTo>
                  <a:cubicBezTo>
                    <a:pt x="48" y="404"/>
                    <a:pt x="0" y="440"/>
                    <a:pt x="0" y="440"/>
                  </a:cubicBezTo>
                  <a:close/>
                </a:path>
              </a:pathLst>
            </a:custGeom>
            <a:solidFill>
              <a:srgbClr val="090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93" name="Freeform 18"/>
            <p:cNvSpPr>
              <a:spLocks/>
            </p:cNvSpPr>
            <p:nvPr/>
          </p:nvSpPr>
          <p:spPr bwMode="auto">
            <a:xfrm>
              <a:off x="675" y="1253"/>
              <a:ext cx="920" cy="741"/>
            </a:xfrm>
            <a:custGeom>
              <a:avLst/>
              <a:gdLst>
                <a:gd name="T0" fmla="*/ 2181 w 582"/>
                <a:gd name="T1" fmla="*/ 2102 h 440"/>
                <a:gd name="T2" fmla="*/ 659 w 582"/>
                <a:gd name="T3" fmla="*/ 2102 h 440"/>
                <a:gd name="T4" fmla="*/ 0 w 582"/>
                <a:gd name="T5" fmla="*/ 1251 h 440"/>
                <a:gd name="T6" fmla="*/ 0 w 582"/>
                <a:gd name="T7" fmla="*/ 854 h 440"/>
                <a:gd name="T8" fmla="*/ 659 w 582"/>
                <a:gd name="T9" fmla="*/ 0 h 440"/>
                <a:gd name="T10" fmla="*/ 362 w 582"/>
                <a:gd name="T11" fmla="*/ 1053 h 440"/>
                <a:gd name="T12" fmla="*/ 2053 w 582"/>
                <a:gd name="T13" fmla="*/ 1815 h 440"/>
                <a:gd name="T14" fmla="*/ 2298 w 582"/>
                <a:gd name="T15" fmla="*/ 1821 h 440"/>
                <a:gd name="T16" fmla="*/ 2181 w 582"/>
                <a:gd name="T17" fmla="*/ 2102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82" h="440">
                  <a:moveTo>
                    <a:pt x="552" y="440"/>
                  </a:moveTo>
                  <a:cubicBezTo>
                    <a:pt x="167" y="440"/>
                    <a:pt x="167" y="440"/>
                    <a:pt x="167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7" y="0"/>
                  </a:cubicBezTo>
                  <a:cubicBezTo>
                    <a:pt x="167" y="0"/>
                    <a:pt x="88" y="4"/>
                    <a:pt x="92" y="220"/>
                  </a:cubicBezTo>
                  <a:cubicBezTo>
                    <a:pt x="94" y="365"/>
                    <a:pt x="212" y="380"/>
                    <a:pt x="520" y="380"/>
                  </a:cubicBezTo>
                  <a:cubicBezTo>
                    <a:pt x="541" y="380"/>
                    <a:pt x="562" y="381"/>
                    <a:pt x="582" y="381"/>
                  </a:cubicBezTo>
                  <a:cubicBezTo>
                    <a:pt x="582" y="381"/>
                    <a:pt x="564" y="436"/>
                    <a:pt x="552" y="440"/>
                  </a:cubicBezTo>
                  <a:close/>
                </a:path>
              </a:pathLst>
            </a:custGeom>
            <a:solidFill>
              <a:srgbClr val="E26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94" name="Freeform 19"/>
            <p:cNvSpPr>
              <a:spLocks/>
            </p:cNvSpPr>
            <p:nvPr/>
          </p:nvSpPr>
          <p:spPr bwMode="auto">
            <a:xfrm>
              <a:off x="1547" y="1792"/>
              <a:ext cx="839" cy="202"/>
            </a:xfrm>
            <a:custGeom>
              <a:avLst/>
              <a:gdLst>
                <a:gd name="T0" fmla="*/ 0 w 531"/>
                <a:gd name="T1" fmla="*/ 572 h 120"/>
                <a:gd name="T2" fmla="*/ 1468 w 531"/>
                <a:gd name="T3" fmla="*/ 572 h 120"/>
                <a:gd name="T4" fmla="*/ 2095 w 531"/>
                <a:gd name="T5" fmla="*/ 0 h 120"/>
                <a:gd name="T6" fmla="*/ 117 w 531"/>
                <a:gd name="T7" fmla="*/ 291 h 120"/>
                <a:gd name="T8" fmla="*/ 0 w 531"/>
                <a:gd name="T9" fmla="*/ 572 h 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1" h="120">
                  <a:moveTo>
                    <a:pt x="0" y="120"/>
                  </a:moveTo>
                  <a:cubicBezTo>
                    <a:pt x="372" y="120"/>
                    <a:pt x="372" y="120"/>
                    <a:pt x="372" y="120"/>
                  </a:cubicBezTo>
                  <a:cubicBezTo>
                    <a:pt x="446" y="120"/>
                    <a:pt x="508" y="70"/>
                    <a:pt x="531" y="0"/>
                  </a:cubicBezTo>
                  <a:cubicBezTo>
                    <a:pt x="459" y="78"/>
                    <a:pt x="300" y="63"/>
                    <a:pt x="30" y="61"/>
                  </a:cubicBezTo>
                  <a:cubicBezTo>
                    <a:pt x="30" y="61"/>
                    <a:pt x="18" y="104"/>
                    <a:pt x="0" y="120"/>
                  </a:cubicBezTo>
                  <a:close/>
                </a:path>
              </a:pathLst>
            </a:custGeom>
            <a:solidFill>
              <a:srgbClr val="070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95" name="Oval 20"/>
            <p:cNvSpPr>
              <a:spLocks noChangeArrowheads="1"/>
            </p:cNvSpPr>
            <p:nvPr/>
          </p:nvSpPr>
          <p:spPr bwMode="auto">
            <a:xfrm>
              <a:off x="678" y="1371"/>
              <a:ext cx="215" cy="529"/>
            </a:xfrm>
            <a:prstGeom prst="ellipse">
              <a:avLst/>
            </a:prstGeom>
            <a:solidFill>
              <a:srgbClr val="E26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96" name="Freeform 21"/>
            <p:cNvSpPr>
              <a:spLocks/>
            </p:cNvSpPr>
            <p:nvPr/>
          </p:nvSpPr>
          <p:spPr bwMode="auto">
            <a:xfrm>
              <a:off x="931" y="1374"/>
              <a:ext cx="694" cy="474"/>
            </a:xfrm>
            <a:custGeom>
              <a:avLst/>
              <a:gdLst>
                <a:gd name="T0" fmla="*/ 0 w 439"/>
                <a:gd name="T1" fmla="*/ 96 h 281"/>
                <a:gd name="T2" fmla="*/ 81 w 439"/>
                <a:gd name="T3" fmla="*/ 638 h 281"/>
                <a:gd name="T4" fmla="*/ 150 w 439"/>
                <a:gd name="T5" fmla="*/ 1095 h 281"/>
                <a:gd name="T6" fmla="*/ 1699 w 439"/>
                <a:gd name="T7" fmla="*/ 1132 h 281"/>
                <a:gd name="T8" fmla="*/ 1720 w 439"/>
                <a:gd name="T9" fmla="*/ 558 h 281"/>
                <a:gd name="T10" fmla="*/ 1665 w 439"/>
                <a:gd name="T11" fmla="*/ 86 h 281"/>
                <a:gd name="T12" fmla="*/ 22 w 439"/>
                <a:gd name="T13" fmla="*/ 86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9" h="281">
                  <a:moveTo>
                    <a:pt x="0" y="20"/>
                  </a:moveTo>
                  <a:cubicBezTo>
                    <a:pt x="13" y="57"/>
                    <a:pt x="17" y="93"/>
                    <a:pt x="20" y="133"/>
                  </a:cubicBezTo>
                  <a:cubicBezTo>
                    <a:pt x="23" y="162"/>
                    <a:pt x="14" y="206"/>
                    <a:pt x="38" y="228"/>
                  </a:cubicBezTo>
                  <a:cubicBezTo>
                    <a:pt x="56" y="244"/>
                    <a:pt x="419" y="281"/>
                    <a:pt x="430" y="236"/>
                  </a:cubicBezTo>
                  <a:cubicBezTo>
                    <a:pt x="438" y="209"/>
                    <a:pt x="439" y="146"/>
                    <a:pt x="435" y="116"/>
                  </a:cubicBezTo>
                  <a:cubicBezTo>
                    <a:pt x="432" y="95"/>
                    <a:pt x="439" y="33"/>
                    <a:pt x="421" y="18"/>
                  </a:cubicBezTo>
                  <a:cubicBezTo>
                    <a:pt x="408" y="6"/>
                    <a:pt x="25" y="0"/>
                    <a:pt x="6" y="18"/>
                  </a:cubicBezTo>
                </a:path>
              </a:pathLst>
            </a:custGeom>
            <a:solidFill>
              <a:srgbClr val="F78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97" name="Freeform 22"/>
            <p:cNvSpPr>
              <a:spLocks/>
            </p:cNvSpPr>
            <p:nvPr/>
          </p:nvSpPr>
          <p:spPr bwMode="auto">
            <a:xfrm>
              <a:off x="1606" y="1386"/>
              <a:ext cx="766" cy="495"/>
            </a:xfrm>
            <a:custGeom>
              <a:avLst/>
              <a:gdLst>
                <a:gd name="T0" fmla="*/ 22 w 485"/>
                <a:gd name="T1" fmla="*/ 37 h 294"/>
                <a:gd name="T2" fmla="*/ 68 w 485"/>
                <a:gd name="T3" fmla="*/ 887 h 294"/>
                <a:gd name="T4" fmla="*/ 145 w 485"/>
                <a:gd name="T5" fmla="*/ 1153 h 294"/>
                <a:gd name="T6" fmla="*/ 1829 w 485"/>
                <a:gd name="T7" fmla="*/ 970 h 294"/>
                <a:gd name="T8" fmla="*/ 1808 w 485"/>
                <a:gd name="T9" fmla="*/ 273 h 294"/>
                <a:gd name="T10" fmla="*/ 1421 w 485"/>
                <a:gd name="T11" fmla="*/ 34 h 294"/>
                <a:gd name="T12" fmla="*/ 22 w 485"/>
                <a:gd name="T13" fmla="*/ 37 h 2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5" h="294">
                  <a:moveTo>
                    <a:pt x="6" y="8"/>
                  </a:moveTo>
                  <a:cubicBezTo>
                    <a:pt x="21" y="41"/>
                    <a:pt x="19" y="169"/>
                    <a:pt x="17" y="186"/>
                  </a:cubicBezTo>
                  <a:cubicBezTo>
                    <a:pt x="14" y="207"/>
                    <a:pt x="0" y="240"/>
                    <a:pt x="37" y="242"/>
                  </a:cubicBezTo>
                  <a:cubicBezTo>
                    <a:pt x="74" y="244"/>
                    <a:pt x="404" y="294"/>
                    <a:pt x="464" y="203"/>
                  </a:cubicBezTo>
                  <a:cubicBezTo>
                    <a:pt x="485" y="171"/>
                    <a:pt x="478" y="89"/>
                    <a:pt x="459" y="57"/>
                  </a:cubicBezTo>
                  <a:cubicBezTo>
                    <a:pt x="437" y="22"/>
                    <a:pt x="401" y="11"/>
                    <a:pt x="361" y="7"/>
                  </a:cubicBezTo>
                  <a:cubicBezTo>
                    <a:pt x="300" y="0"/>
                    <a:pt x="15" y="3"/>
                    <a:pt x="6" y="8"/>
                  </a:cubicBezTo>
                </a:path>
              </a:pathLst>
            </a:custGeom>
            <a:solidFill>
              <a:srgbClr val="2323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98" name="Freeform 23"/>
            <p:cNvSpPr>
              <a:spLocks/>
            </p:cNvSpPr>
            <p:nvPr/>
          </p:nvSpPr>
          <p:spPr bwMode="auto">
            <a:xfrm>
              <a:off x="1565" y="1315"/>
              <a:ext cx="57" cy="568"/>
            </a:xfrm>
            <a:custGeom>
              <a:avLst/>
              <a:gdLst>
                <a:gd name="T0" fmla="*/ 40 w 36"/>
                <a:gd name="T1" fmla="*/ 0 h 337"/>
                <a:gd name="T2" fmla="*/ 116 w 36"/>
                <a:gd name="T3" fmla="*/ 327 h 337"/>
                <a:gd name="T4" fmla="*/ 124 w 36"/>
                <a:gd name="T5" fmla="*/ 770 h 337"/>
                <a:gd name="T6" fmla="*/ 82 w 36"/>
                <a:gd name="T7" fmla="*/ 1215 h 337"/>
                <a:gd name="T8" fmla="*/ 0 w 36"/>
                <a:gd name="T9" fmla="*/ 1613 h 337"/>
                <a:gd name="T10" fmla="*/ 108 w 36"/>
                <a:gd name="T11" fmla="*/ 1284 h 337"/>
                <a:gd name="T12" fmla="*/ 138 w 36"/>
                <a:gd name="T13" fmla="*/ 861 h 337"/>
                <a:gd name="T14" fmla="*/ 124 w 36"/>
                <a:gd name="T15" fmla="*/ 469 h 337"/>
                <a:gd name="T16" fmla="*/ 87 w 36"/>
                <a:gd name="T17" fmla="*/ 236 h 337"/>
                <a:gd name="T18" fmla="*/ 55 w 36"/>
                <a:gd name="T19" fmla="*/ 78 h 3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337">
                  <a:moveTo>
                    <a:pt x="10" y="0"/>
                  </a:moveTo>
                  <a:cubicBezTo>
                    <a:pt x="23" y="13"/>
                    <a:pt x="28" y="49"/>
                    <a:pt x="29" y="68"/>
                  </a:cubicBezTo>
                  <a:cubicBezTo>
                    <a:pt x="32" y="98"/>
                    <a:pt x="34" y="131"/>
                    <a:pt x="31" y="161"/>
                  </a:cubicBezTo>
                  <a:cubicBezTo>
                    <a:pt x="28" y="192"/>
                    <a:pt x="27" y="224"/>
                    <a:pt x="21" y="254"/>
                  </a:cubicBezTo>
                  <a:cubicBezTo>
                    <a:pt x="16" y="280"/>
                    <a:pt x="10" y="312"/>
                    <a:pt x="0" y="337"/>
                  </a:cubicBezTo>
                  <a:cubicBezTo>
                    <a:pt x="16" y="321"/>
                    <a:pt x="22" y="289"/>
                    <a:pt x="27" y="268"/>
                  </a:cubicBezTo>
                  <a:cubicBezTo>
                    <a:pt x="34" y="239"/>
                    <a:pt x="34" y="209"/>
                    <a:pt x="35" y="180"/>
                  </a:cubicBezTo>
                  <a:cubicBezTo>
                    <a:pt x="36" y="153"/>
                    <a:pt x="35" y="125"/>
                    <a:pt x="31" y="98"/>
                  </a:cubicBezTo>
                  <a:cubicBezTo>
                    <a:pt x="29" y="82"/>
                    <a:pt x="26" y="65"/>
                    <a:pt x="22" y="49"/>
                  </a:cubicBezTo>
                  <a:cubicBezTo>
                    <a:pt x="20" y="38"/>
                    <a:pt x="14" y="26"/>
                    <a:pt x="14" y="16"/>
                  </a:cubicBezTo>
                </a:path>
              </a:pathLst>
            </a:custGeom>
            <a:solidFill>
              <a:srgbClr val="F4A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99" name="Freeform 24"/>
            <p:cNvSpPr>
              <a:spLocks/>
            </p:cNvSpPr>
            <p:nvPr/>
          </p:nvSpPr>
          <p:spPr bwMode="auto">
            <a:xfrm>
              <a:off x="1579" y="1302"/>
              <a:ext cx="665" cy="52"/>
            </a:xfrm>
            <a:custGeom>
              <a:avLst/>
              <a:gdLst>
                <a:gd name="T0" fmla="*/ 14 w 421"/>
                <a:gd name="T1" fmla="*/ 42 h 31"/>
                <a:gd name="T2" fmla="*/ 1447 w 421"/>
                <a:gd name="T3" fmla="*/ 20 h 31"/>
                <a:gd name="T4" fmla="*/ 1659 w 421"/>
                <a:gd name="T5" fmla="*/ 146 h 31"/>
                <a:gd name="T6" fmla="*/ 1428 w 421"/>
                <a:gd name="T7" fmla="*/ 0 h 31"/>
                <a:gd name="T8" fmla="*/ 0 w 421"/>
                <a:gd name="T9" fmla="*/ 0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1" h="31">
                  <a:moveTo>
                    <a:pt x="4" y="9"/>
                  </a:moveTo>
                  <a:cubicBezTo>
                    <a:pt x="187" y="7"/>
                    <a:pt x="367" y="4"/>
                    <a:pt x="367" y="4"/>
                  </a:cubicBezTo>
                  <a:cubicBezTo>
                    <a:pt x="367" y="4"/>
                    <a:pt x="407" y="11"/>
                    <a:pt x="421" y="31"/>
                  </a:cubicBezTo>
                  <a:cubicBezTo>
                    <a:pt x="421" y="31"/>
                    <a:pt x="392" y="0"/>
                    <a:pt x="36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D4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0" name="Freeform 25"/>
            <p:cNvSpPr>
              <a:spLocks/>
            </p:cNvSpPr>
            <p:nvPr/>
          </p:nvSpPr>
          <p:spPr bwMode="auto">
            <a:xfrm>
              <a:off x="866" y="1302"/>
              <a:ext cx="719" cy="86"/>
            </a:xfrm>
            <a:custGeom>
              <a:avLst/>
              <a:gdLst>
                <a:gd name="T0" fmla="*/ 1781 w 455"/>
                <a:gd name="T1" fmla="*/ 0 h 51"/>
                <a:gd name="T2" fmla="*/ 307 w 455"/>
                <a:gd name="T3" fmla="*/ 0 h 51"/>
                <a:gd name="T4" fmla="*/ 0 w 455"/>
                <a:gd name="T5" fmla="*/ 245 h 51"/>
                <a:gd name="T6" fmla="*/ 324 w 455"/>
                <a:gd name="T7" fmla="*/ 62 h 51"/>
                <a:gd name="T8" fmla="*/ 1795 w 455"/>
                <a:gd name="T9" fmla="*/ 42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5" h="51">
                  <a:moveTo>
                    <a:pt x="451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17" y="8"/>
                    <a:pt x="0" y="51"/>
                  </a:cubicBezTo>
                  <a:cubicBezTo>
                    <a:pt x="0" y="51"/>
                    <a:pt x="34" y="13"/>
                    <a:pt x="82" y="13"/>
                  </a:cubicBezTo>
                  <a:cubicBezTo>
                    <a:pt x="105" y="13"/>
                    <a:pt x="281" y="11"/>
                    <a:pt x="455" y="9"/>
                  </a:cubicBezTo>
                </a:path>
              </a:pathLst>
            </a:custGeom>
            <a:solidFill>
              <a:srgbClr val="F4B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1" name="Freeform 26"/>
            <p:cNvSpPr>
              <a:spLocks/>
            </p:cNvSpPr>
            <p:nvPr/>
          </p:nvSpPr>
          <p:spPr bwMode="auto">
            <a:xfrm>
              <a:off x="1633" y="1524"/>
              <a:ext cx="597" cy="59"/>
            </a:xfrm>
            <a:custGeom>
              <a:avLst/>
              <a:gdLst>
                <a:gd name="T0" fmla="*/ 0 w 378"/>
                <a:gd name="T1" fmla="*/ 13 h 35"/>
                <a:gd name="T2" fmla="*/ 5 w 378"/>
                <a:gd name="T3" fmla="*/ 167 h 35"/>
                <a:gd name="T4" fmla="*/ 1489 w 378"/>
                <a:gd name="T5" fmla="*/ 86 h 35"/>
                <a:gd name="T6" fmla="*/ 0 w 378"/>
                <a:gd name="T7" fmla="*/ 13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8" h="35">
                  <a:moveTo>
                    <a:pt x="0" y="3"/>
                  </a:moveTo>
                  <a:cubicBezTo>
                    <a:pt x="0" y="3"/>
                    <a:pt x="1" y="28"/>
                    <a:pt x="1" y="35"/>
                  </a:cubicBezTo>
                  <a:cubicBezTo>
                    <a:pt x="378" y="18"/>
                    <a:pt x="378" y="18"/>
                    <a:pt x="378" y="18"/>
                  </a:cubicBezTo>
                  <a:cubicBezTo>
                    <a:pt x="378" y="18"/>
                    <a:pt x="45" y="0"/>
                    <a:pt x="0" y="3"/>
                  </a:cubicBezTo>
                  <a:close/>
                </a:path>
              </a:pathLst>
            </a:custGeom>
            <a:solidFill>
              <a:srgbClr val="454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2" name="Freeform 27"/>
            <p:cNvSpPr>
              <a:spLocks/>
            </p:cNvSpPr>
            <p:nvPr/>
          </p:nvSpPr>
          <p:spPr bwMode="auto">
            <a:xfrm>
              <a:off x="1633" y="1541"/>
              <a:ext cx="493" cy="20"/>
            </a:xfrm>
            <a:custGeom>
              <a:avLst/>
              <a:gdLst>
                <a:gd name="T0" fmla="*/ 0 w 493"/>
                <a:gd name="T1" fmla="*/ 0 h 20"/>
                <a:gd name="T2" fmla="*/ 1 w 493"/>
                <a:gd name="T3" fmla="*/ 20 h 20"/>
                <a:gd name="T4" fmla="*/ 493 w 493"/>
                <a:gd name="T5" fmla="*/ 14 h 20"/>
                <a:gd name="T6" fmla="*/ 0 w 493"/>
                <a:gd name="T7" fmla="*/ 0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3" h="20">
                  <a:moveTo>
                    <a:pt x="0" y="0"/>
                  </a:moveTo>
                  <a:lnTo>
                    <a:pt x="1" y="20"/>
                  </a:lnTo>
                  <a:lnTo>
                    <a:pt x="493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3" name="Freeform 28"/>
            <p:cNvSpPr>
              <a:spLocks/>
            </p:cNvSpPr>
            <p:nvPr/>
          </p:nvSpPr>
          <p:spPr bwMode="auto">
            <a:xfrm>
              <a:off x="1026" y="1405"/>
              <a:ext cx="1130" cy="27"/>
            </a:xfrm>
            <a:custGeom>
              <a:avLst/>
              <a:gdLst>
                <a:gd name="T0" fmla="*/ 0 w 715"/>
                <a:gd name="T1" fmla="*/ 0 h 16"/>
                <a:gd name="T2" fmla="*/ 2823 w 715"/>
                <a:gd name="T3" fmla="*/ 0 h 16"/>
                <a:gd name="T4" fmla="*/ 0 w 715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5" h="16">
                  <a:moveTo>
                    <a:pt x="0" y="0"/>
                  </a:moveTo>
                  <a:cubicBezTo>
                    <a:pt x="715" y="0"/>
                    <a:pt x="715" y="0"/>
                    <a:pt x="715" y="0"/>
                  </a:cubicBezTo>
                  <a:cubicBezTo>
                    <a:pt x="715" y="0"/>
                    <a:pt x="123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4" name="Freeform 29"/>
            <p:cNvSpPr>
              <a:spLocks/>
            </p:cNvSpPr>
            <p:nvPr/>
          </p:nvSpPr>
          <p:spPr bwMode="auto">
            <a:xfrm>
              <a:off x="1026" y="1732"/>
              <a:ext cx="592" cy="33"/>
            </a:xfrm>
            <a:custGeom>
              <a:avLst/>
              <a:gdLst>
                <a:gd name="T0" fmla="*/ 1470 w 375"/>
                <a:gd name="T1" fmla="*/ 89 h 20"/>
                <a:gd name="T2" fmla="*/ 0 w 375"/>
                <a:gd name="T3" fmla="*/ 0 h 20"/>
                <a:gd name="T4" fmla="*/ 1476 w 375"/>
                <a:gd name="T5" fmla="*/ 0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5" h="20">
                  <a:moveTo>
                    <a:pt x="374" y="20"/>
                  </a:moveTo>
                  <a:cubicBezTo>
                    <a:pt x="261" y="20"/>
                    <a:pt x="132" y="16"/>
                    <a:pt x="0" y="0"/>
                  </a:cubicBezTo>
                  <a:cubicBezTo>
                    <a:pt x="375" y="0"/>
                    <a:pt x="375" y="0"/>
                    <a:pt x="375" y="0"/>
                  </a:cubicBezTo>
                </a:path>
              </a:pathLst>
            </a:custGeom>
            <a:solidFill>
              <a:srgbClr val="F4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5" name="Freeform 30"/>
            <p:cNvSpPr>
              <a:spLocks/>
            </p:cNvSpPr>
            <p:nvPr/>
          </p:nvSpPr>
          <p:spPr bwMode="auto">
            <a:xfrm>
              <a:off x="1617" y="1732"/>
              <a:ext cx="578" cy="33"/>
            </a:xfrm>
            <a:custGeom>
              <a:avLst/>
              <a:gdLst>
                <a:gd name="T0" fmla="*/ 5 w 366"/>
                <a:gd name="T1" fmla="*/ 0 h 20"/>
                <a:gd name="T2" fmla="*/ 1442 w 366"/>
                <a:gd name="T3" fmla="*/ 0 h 20"/>
                <a:gd name="T4" fmla="*/ 0 w 366"/>
                <a:gd name="T5" fmla="*/ 89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6" h="20">
                  <a:moveTo>
                    <a:pt x="1" y="0"/>
                  </a:moveTo>
                  <a:cubicBezTo>
                    <a:pt x="366" y="0"/>
                    <a:pt x="366" y="0"/>
                    <a:pt x="366" y="0"/>
                  </a:cubicBezTo>
                  <a:cubicBezTo>
                    <a:pt x="366" y="0"/>
                    <a:pt x="213" y="19"/>
                    <a:pt x="0" y="20"/>
                  </a:cubicBezTo>
                </a:path>
              </a:pathLst>
            </a:custGeom>
            <a:solidFill>
              <a:srgbClr val="3131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6" name="Freeform 31"/>
            <p:cNvSpPr>
              <a:spLocks/>
            </p:cNvSpPr>
            <p:nvPr/>
          </p:nvSpPr>
          <p:spPr bwMode="auto">
            <a:xfrm>
              <a:off x="675" y="1253"/>
              <a:ext cx="770" cy="741"/>
            </a:xfrm>
            <a:custGeom>
              <a:avLst/>
              <a:gdLst>
                <a:gd name="T0" fmla="*/ 1924 w 487"/>
                <a:gd name="T1" fmla="*/ 2102 h 440"/>
                <a:gd name="T2" fmla="*/ 666 w 487"/>
                <a:gd name="T3" fmla="*/ 2102 h 440"/>
                <a:gd name="T4" fmla="*/ 0 w 487"/>
                <a:gd name="T5" fmla="*/ 1251 h 440"/>
                <a:gd name="T6" fmla="*/ 0 w 487"/>
                <a:gd name="T7" fmla="*/ 854 h 440"/>
                <a:gd name="T8" fmla="*/ 666 w 487"/>
                <a:gd name="T9" fmla="*/ 0 h 440"/>
                <a:gd name="T10" fmla="*/ 177 w 487"/>
                <a:gd name="T11" fmla="*/ 1061 h 440"/>
                <a:gd name="T12" fmla="*/ 761 w 487"/>
                <a:gd name="T13" fmla="*/ 1925 h 440"/>
                <a:gd name="T14" fmla="*/ 1924 w 487"/>
                <a:gd name="T15" fmla="*/ 2102 h 4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7" h="440">
                  <a:moveTo>
                    <a:pt x="487" y="440"/>
                  </a:move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168" y="0"/>
                    <a:pt x="38" y="12"/>
                    <a:pt x="45" y="222"/>
                  </a:cubicBezTo>
                  <a:cubicBezTo>
                    <a:pt x="50" y="366"/>
                    <a:pt x="90" y="403"/>
                    <a:pt x="192" y="403"/>
                  </a:cubicBezTo>
                  <a:cubicBezTo>
                    <a:pt x="293" y="403"/>
                    <a:pt x="487" y="440"/>
                    <a:pt x="487" y="440"/>
                  </a:cubicBezTo>
                  <a:close/>
                </a:path>
              </a:pathLst>
            </a:custGeom>
            <a:solidFill>
              <a:srgbClr val="BF4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7" name="Freeform 32"/>
            <p:cNvSpPr>
              <a:spLocks/>
            </p:cNvSpPr>
            <p:nvPr/>
          </p:nvSpPr>
          <p:spPr bwMode="auto">
            <a:xfrm>
              <a:off x="697" y="1470"/>
              <a:ext cx="105" cy="346"/>
            </a:xfrm>
            <a:custGeom>
              <a:avLst/>
              <a:gdLst>
                <a:gd name="T0" fmla="*/ 266 w 66"/>
                <a:gd name="T1" fmla="*/ 484 h 205"/>
                <a:gd name="T2" fmla="*/ 142 w 66"/>
                <a:gd name="T3" fmla="*/ 986 h 205"/>
                <a:gd name="T4" fmla="*/ 0 w 66"/>
                <a:gd name="T5" fmla="*/ 484 h 205"/>
                <a:gd name="T6" fmla="*/ 124 w 66"/>
                <a:gd name="T7" fmla="*/ 0 h 205"/>
                <a:gd name="T8" fmla="*/ 266 w 66"/>
                <a:gd name="T9" fmla="*/ 484 h 2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" h="205">
                  <a:moveTo>
                    <a:pt x="66" y="101"/>
                  </a:moveTo>
                  <a:cubicBezTo>
                    <a:pt x="66" y="141"/>
                    <a:pt x="54" y="205"/>
                    <a:pt x="35" y="205"/>
                  </a:cubicBezTo>
                  <a:cubicBezTo>
                    <a:pt x="17" y="205"/>
                    <a:pt x="0" y="141"/>
                    <a:pt x="0" y="101"/>
                  </a:cubicBezTo>
                  <a:cubicBezTo>
                    <a:pt x="0" y="61"/>
                    <a:pt x="13" y="0"/>
                    <a:pt x="31" y="0"/>
                  </a:cubicBezTo>
                  <a:cubicBezTo>
                    <a:pt x="49" y="0"/>
                    <a:pt x="66" y="61"/>
                    <a:pt x="66" y="101"/>
                  </a:cubicBezTo>
                  <a:close/>
                </a:path>
              </a:pathLst>
            </a:custGeom>
            <a:solidFill>
              <a:srgbClr val="BF4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8" name="Oval 33"/>
            <p:cNvSpPr>
              <a:spLocks noChangeArrowheads="1"/>
            </p:cNvSpPr>
            <p:nvPr/>
          </p:nvSpPr>
          <p:spPr bwMode="auto">
            <a:xfrm>
              <a:off x="1599" y="1398"/>
              <a:ext cx="26" cy="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09" name="Oval 34"/>
            <p:cNvSpPr>
              <a:spLocks noChangeArrowheads="1"/>
            </p:cNvSpPr>
            <p:nvPr/>
          </p:nvSpPr>
          <p:spPr bwMode="auto">
            <a:xfrm>
              <a:off x="1607" y="1452"/>
              <a:ext cx="18" cy="2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10" name="Oval 35"/>
            <p:cNvSpPr>
              <a:spLocks noChangeArrowheads="1"/>
            </p:cNvSpPr>
            <p:nvPr/>
          </p:nvSpPr>
          <p:spPr bwMode="auto">
            <a:xfrm>
              <a:off x="1615" y="1538"/>
              <a:ext cx="27" cy="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11" name="Freeform 36"/>
            <p:cNvSpPr>
              <a:spLocks/>
            </p:cNvSpPr>
            <p:nvPr/>
          </p:nvSpPr>
          <p:spPr bwMode="auto">
            <a:xfrm>
              <a:off x="814" y="1430"/>
              <a:ext cx="67" cy="266"/>
            </a:xfrm>
            <a:custGeom>
              <a:avLst/>
              <a:gdLst>
                <a:gd name="T0" fmla="*/ 73 w 42"/>
                <a:gd name="T1" fmla="*/ 167 h 158"/>
                <a:gd name="T2" fmla="*/ 97 w 42"/>
                <a:gd name="T3" fmla="*/ 754 h 158"/>
                <a:gd name="T4" fmla="*/ 136 w 42"/>
                <a:gd name="T5" fmla="*/ 273 h 158"/>
                <a:gd name="T6" fmla="*/ 0 w 42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2" h="158">
                  <a:moveTo>
                    <a:pt x="18" y="35"/>
                  </a:moveTo>
                  <a:cubicBezTo>
                    <a:pt x="35" y="78"/>
                    <a:pt x="19" y="116"/>
                    <a:pt x="24" y="158"/>
                  </a:cubicBezTo>
                  <a:cubicBezTo>
                    <a:pt x="40" y="131"/>
                    <a:pt x="42" y="87"/>
                    <a:pt x="33" y="57"/>
                  </a:cubicBezTo>
                  <a:cubicBezTo>
                    <a:pt x="27" y="35"/>
                    <a:pt x="5" y="18"/>
                    <a:pt x="0" y="0"/>
                  </a:cubicBezTo>
                </a:path>
              </a:pathLst>
            </a:custGeom>
            <a:solidFill>
              <a:srgbClr val="F4B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12" name="Oval 37"/>
            <p:cNvSpPr>
              <a:spLocks noChangeArrowheads="1"/>
            </p:cNvSpPr>
            <p:nvPr/>
          </p:nvSpPr>
          <p:spPr bwMode="auto">
            <a:xfrm>
              <a:off x="813" y="1408"/>
              <a:ext cx="58" cy="78"/>
            </a:xfrm>
            <a:prstGeom prst="ellipse">
              <a:avLst/>
            </a:prstGeom>
            <a:solidFill>
              <a:srgbClr val="F4B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13" name="Oval 38"/>
            <p:cNvSpPr>
              <a:spLocks noChangeArrowheads="1"/>
            </p:cNvSpPr>
            <p:nvPr/>
          </p:nvSpPr>
          <p:spPr bwMode="auto">
            <a:xfrm>
              <a:off x="860" y="1514"/>
              <a:ext cx="28" cy="44"/>
            </a:xfrm>
            <a:prstGeom prst="ellipse">
              <a:avLst/>
            </a:prstGeom>
            <a:solidFill>
              <a:srgbClr val="F4B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14" name="Freeform 39"/>
            <p:cNvSpPr>
              <a:spLocks/>
            </p:cNvSpPr>
            <p:nvPr/>
          </p:nvSpPr>
          <p:spPr bwMode="auto">
            <a:xfrm>
              <a:off x="675" y="1253"/>
              <a:ext cx="1725" cy="741"/>
            </a:xfrm>
            <a:custGeom>
              <a:avLst/>
              <a:gdLst>
                <a:gd name="T0" fmla="*/ 4305 w 1092"/>
                <a:gd name="T1" fmla="*/ 1251 h 440"/>
                <a:gd name="T2" fmla="*/ 3643 w 1092"/>
                <a:gd name="T3" fmla="*/ 2102 h 440"/>
                <a:gd name="T4" fmla="*/ 662 w 1092"/>
                <a:gd name="T5" fmla="*/ 2102 h 440"/>
                <a:gd name="T6" fmla="*/ 0 w 1092"/>
                <a:gd name="T7" fmla="*/ 1251 h 440"/>
                <a:gd name="T8" fmla="*/ 0 w 1092"/>
                <a:gd name="T9" fmla="*/ 854 h 440"/>
                <a:gd name="T10" fmla="*/ 662 w 1092"/>
                <a:gd name="T11" fmla="*/ 0 h 440"/>
                <a:gd name="T12" fmla="*/ 3643 w 1092"/>
                <a:gd name="T13" fmla="*/ 0 h 440"/>
                <a:gd name="T14" fmla="*/ 4305 w 1092"/>
                <a:gd name="T15" fmla="*/ 854 h 440"/>
                <a:gd name="T16" fmla="*/ 4305 w 1092"/>
                <a:gd name="T17" fmla="*/ 1251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2" h="440">
                  <a:moveTo>
                    <a:pt x="1092" y="262"/>
                  </a:moveTo>
                  <a:cubicBezTo>
                    <a:pt x="1092" y="361"/>
                    <a:pt x="1017" y="440"/>
                    <a:pt x="924" y="440"/>
                  </a:cubicBez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1017" y="0"/>
                    <a:pt x="1092" y="80"/>
                    <a:pt x="1092" y="179"/>
                  </a:cubicBezTo>
                  <a:lnTo>
                    <a:pt x="1092" y="262"/>
                  </a:lnTo>
                  <a:close/>
                </a:path>
              </a:pathLst>
            </a:custGeom>
            <a:noFill/>
            <a:ln w="952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15" name="Freeform 40"/>
            <p:cNvSpPr>
              <a:spLocks/>
            </p:cNvSpPr>
            <p:nvPr/>
          </p:nvSpPr>
          <p:spPr bwMode="auto">
            <a:xfrm>
              <a:off x="1555" y="1261"/>
              <a:ext cx="54" cy="144"/>
            </a:xfrm>
            <a:custGeom>
              <a:avLst/>
              <a:gdLst>
                <a:gd name="T0" fmla="*/ 0 w 34"/>
                <a:gd name="T1" fmla="*/ 0 h 85"/>
                <a:gd name="T2" fmla="*/ 137 w 34"/>
                <a:gd name="T3" fmla="*/ 413 h 8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" h="85">
                  <a:moveTo>
                    <a:pt x="0" y="0"/>
                  </a:moveTo>
                  <a:cubicBezTo>
                    <a:pt x="0" y="0"/>
                    <a:pt x="29" y="38"/>
                    <a:pt x="34" y="85"/>
                  </a:cubicBezTo>
                </a:path>
              </a:pathLst>
            </a:custGeom>
            <a:noFill/>
            <a:ln w="4763" cap="rnd">
              <a:solidFill>
                <a:srgbClr val="FCFCF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16" name="Freeform 41"/>
            <p:cNvSpPr>
              <a:spLocks/>
            </p:cNvSpPr>
            <p:nvPr/>
          </p:nvSpPr>
          <p:spPr bwMode="auto">
            <a:xfrm>
              <a:off x="1558" y="1743"/>
              <a:ext cx="60" cy="236"/>
            </a:xfrm>
            <a:custGeom>
              <a:avLst/>
              <a:gdLst>
                <a:gd name="T0" fmla="*/ 150 w 38"/>
                <a:gd name="T1" fmla="*/ 0 h 140"/>
                <a:gd name="T2" fmla="*/ 0 w 38"/>
                <a:gd name="T3" fmla="*/ 671 h 14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140">
                  <a:moveTo>
                    <a:pt x="38" y="0"/>
                  </a:moveTo>
                  <a:cubicBezTo>
                    <a:pt x="38" y="0"/>
                    <a:pt x="31" y="94"/>
                    <a:pt x="0" y="140"/>
                  </a:cubicBezTo>
                </a:path>
              </a:pathLst>
            </a:custGeom>
            <a:noFill/>
            <a:ln w="4763" cap="rnd">
              <a:solidFill>
                <a:srgbClr val="FCFCF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17" name="Group 81"/>
          <p:cNvGrpSpPr>
            <a:grpSpLocks/>
          </p:cNvGrpSpPr>
          <p:nvPr/>
        </p:nvGrpSpPr>
        <p:grpSpPr bwMode="auto">
          <a:xfrm rot="5400000">
            <a:off x="8064512" y="2479945"/>
            <a:ext cx="360886" cy="142921"/>
            <a:chOff x="864" y="2592"/>
            <a:chExt cx="1632" cy="645"/>
          </a:xfrm>
        </p:grpSpPr>
        <p:sp>
          <p:nvSpPr>
            <p:cNvPr id="218" name="Freeform 55"/>
            <p:cNvSpPr>
              <a:spLocks/>
            </p:cNvSpPr>
            <p:nvPr/>
          </p:nvSpPr>
          <p:spPr bwMode="auto">
            <a:xfrm>
              <a:off x="864" y="2592"/>
              <a:ext cx="1632" cy="645"/>
            </a:xfrm>
            <a:custGeom>
              <a:avLst/>
              <a:gdLst>
                <a:gd name="T0" fmla="*/ 3645 w 1092"/>
                <a:gd name="T1" fmla="*/ 825 h 440"/>
                <a:gd name="T2" fmla="*/ 3085 w 1092"/>
                <a:gd name="T3" fmla="*/ 1387 h 440"/>
                <a:gd name="T4" fmla="*/ 560 w 1092"/>
                <a:gd name="T5" fmla="*/ 1387 h 440"/>
                <a:gd name="T6" fmla="*/ 0 w 1092"/>
                <a:gd name="T7" fmla="*/ 825 h 440"/>
                <a:gd name="T8" fmla="*/ 0 w 1092"/>
                <a:gd name="T9" fmla="*/ 561 h 440"/>
                <a:gd name="T10" fmla="*/ 560 w 1092"/>
                <a:gd name="T11" fmla="*/ 0 h 440"/>
                <a:gd name="T12" fmla="*/ 3085 w 1092"/>
                <a:gd name="T13" fmla="*/ 0 h 440"/>
                <a:gd name="T14" fmla="*/ 3645 w 1092"/>
                <a:gd name="T15" fmla="*/ 561 h 440"/>
                <a:gd name="T16" fmla="*/ 3645 w 1092"/>
                <a:gd name="T17" fmla="*/ 825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2" h="440">
                  <a:moveTo>
                    <a:pt x="1092" y="262"/>
                  </a:moveTo>
                  <a:cubicBezTo>
                    <a:pt x="1092" y="360"/>
                    <a:pt x="1017" y="440"/>
                    <a:pt x="924" y="440"/>
                  </a:cubicBez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0"/>
                    <a:pt x="0" y="26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1017" y="0"/>
                    <a:pt x="1092" y="80"/>
                    <a:pt x="1092" y="178"/>
                  </a:cubicBezTo>
                  <a:lnTo>
                    <a:pt x="1092" y="26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19" name="Freeform 56"/>
            <p:cNvSpPr>
              <a:spLocks/>
            </p:cNvSpPr>
            <p:nvPr/>
          </p:nvSpPr>
          <p:spPr bwMode="auto">
            <a:xfrm>
              <a:off x="1689" y="2592"/>
              <a:ext cx="807" cy="645"/>
            </a:xfrm>
            <a:custGeom>
              <a:avLst/>
              <a:gdLst>
                <a:gd name="T0" fmla="*/ 0 w 540"/>
                <a:gd name="T1" fmla="*/ 1387 h 440"/>
                <a:gd name="T2" fmla="*/ 1242 w 540"/>
                <a:gd name="T3" fmla="*/ 1387 h 440"/>
                <a:gd name="T4" fmla="*/ 1802 w 540"/>
                <a:gd name="T5" fmla="*/ 825 h 440"/>
                <a:gd name="T6" fmla="*/ 1802 w 540"/>
                <a:gd name="T7" fmla="*/ 561 h 440"/>
                <a:gd name="T8" fmla="*/ 1242 w 540"/>
                <a:gd name="T9" fmla="*/ 0 h 440"/>
                <a:gd name="T10" fmla="*/ 0 w 540"/>
                <a:gd name="T11" fmla="*/ 0 h 440"/>
                <a:gd name="T12" fmla="*/ 161 w 540"/>
                <a:gd name="T13" fmla="*/ 682 h 440"/>
                <a:gd name="T14" fmla="*/ 0 w 540"/>
                <a:gd name="T15" fmla="*/ 1387 h 4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0" h="440">
                  <a:moveTo>
                    <a:pt x="0" y="440"/>
                  </a:moveTo>
                  <a:cubicBezTo>
                    <a:pt x="372" y="440"/>
                    <a:pt x="372" y="440"/>
                    <a:pt x="372" y="440"/>
                  </a:cubicBezTo>
                  <a:cubicBezTo>
                    <a:pt x="465" y="440"/>
                    <a:pt x="540" y="360"/>
                    <a:pt x="540" y="262"/>
                  </a:cubicBezTo>
                  <a:cubicBezTo>
                    <a:pt x="540" y="178"/>
                    <a:pt x="540" y="178"/>
                    <a:pt x="540" y="178"/>
                  </a:cubicBezTo>
                  <a:cubicBezTo>
                    <a:pt x="540" y="80"/>
                    <a:pt x="465" y="0"/>
                    <a:pt x="3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8" y="28"/>
                    <a:pt x="48" y="216"/>
                  </a:cubicBezTo>
                  <a:cubicBezTo>
                    <a:pt x="48" y="404"/>
                    <a:pt x="0" y="440"/>
                    <a:pt x="0" y="440"/>
                  </a:cubicBezTo>
                  <a:close/>
                </a:path>
              </a:pathLst>
            </a:custGeom>
            <a:solidFill>
              <a:srgbClr val="D61E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20" name="Freeform 57"/>
            <p:cNvSpPr>
              <a:spLocks/>
            </p:cNvSpPr>
            <p:nvPr/>
          </p:nvSpPr>
          <p:spPr bwMode="auto">
            <a:xfrm>
              <a:off x="864" y="2592"/>
              <a:ext cx="870" cy="645"/>
            </a:xfrm>
            <a:custGeom>
              <a:avLst/>
              <a:gdLst>
                <a:gd name="T0" fmla="*/ 1843 w 582"/>
                <a:gd name="T1" fmla="*/ 1387 h 440"/>
                <a:gd name="T2" fmla="*/ 559 w 582"/>
                <a:gd name="T3" fmla="*/ 1387 h 440"/>
                <a:gd name="T4" fmla="*/ 0 w 582"/>
                <a:gd name="T5" fmla="*/ 825 h 440"/>
                <a:gd name="T6" fmla="*/ 0 w 582"/>
                <a:gd name="T7" fmla="*/ 563 h 440"/>
                <a:gd name="T8" fmla="*/ 559 w 582"/>
                <a:gd name="T9" fmla="*/ 0 h 440"/>
                <a:gd name="T10" fmla="*/ 308 w 582"/>
                <a:gd name="T11" fmla="*/ 693 h 440"/>
                <a:gd name="T12" fmla="*/ 1736 w 582"/>
                <a:gd name="T13" fmla="*/ 1198 h 440"/>
                <a:gd name="T14" fmla="*/ 1945 w 582"/>
                <a:gd name="T15" fmla="*/ 1201 h 440"/>
                <a:gd name="T16" fmla="*/ 1843 w 582"/>
                <a:gd name="T17" fmla="*/ 1387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82" h="440">
                  <a:moveTo>
                    <a:pt x="552" y="440"/>
                  </a:moveTo>
                  <a:cubicBezTo>
                    <a:pt x="167" y="440"/>
                    <a:pt x="167" y="440"/>
                    <a:pt x="167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7" y="0"/>
                  </a:cubicBezTo>
                  <a:cubicBezTo>
                    <a:pt x="167" y="0"/>
                    <a:pt x="88" y="4"/>
                    <a:pt x="92" y="220"/>
                  </a:cubicBezTo>
                  <a:cubicBezTo>
                    <a:pt x="94" y="365"/>
                    <a:pt x="212" y="380"/>
                    <a:pt x="520" y="380"/>
                  </a:cubicBezTo>
                  <a:cubicBezTo>
                    <a:pt x="541" y="380"/>
                    <a:pt x="562" y="381"/>
                    <a:pt x="582" y="381"/>
                  </a:cubicBezTo>
                  <a:cubicBezTo>
                    <a:pt x="582" y="381"/>
                    <a:pt x="564" y="436"/>
                    <a:pt x="552" y="44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21" name="Freeform 58"/>
            <p:cNvSpPr>
              <a:spLocks/>
            </p:cNvSpPr>
            <p:nvPr/>
          </p:nvSpPr>
          <p:spPr bwMode="auto">
            <a:xfrm>
              <a:off x="1689" y="3061"/>
              <a:ext cx="794" cy="176"/>
            </a:xfrm>
            <a:custGeom>
              <a:avLst/>
              <a:gdLst>
                <a:gd name="T0" fmla="*/ 0 w 531"/>
                <a:gd name="T1" fmla="*/ 378 h 120"/>
                <a:gd name="T2" fmla="*/ 1243 w 531"/>
                <a:gd name="T3" fmla="*/ 378 h 120"/>
                <a:gd name="T4" fmla="*/ 1775 w 531"/>
                <a:gd name="T5" fmla="*/ 0 h 120"/>
                <a:gd name="T6" fmla="*/ 100 w 531"/>
                <a:gd name="T7" fmla="*/ 192 h 120"/>
                <a:gd name="T8" fmla="*/ 0 w 531"/>
                <a:gd name="T9" fmla="*/ 378 h 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1" h="120">
                  <a:moveTo>
                    <a:pt x="0" y="120"/>
                  </a:moveTo>
                  <a:cubicBezTo>
                    <a:pt x="372" y="120"/>
                    <a:pt x="372" y="120"/>
                    <a:pt x="372" y="120"/>
                  </a:cubicBezTo>
                  <a:cubicBezTo>
                    <a:pt x="446" y="120"/>
                    <a:pt x="508" y="70"/>
                    <a:pt x="531" y="0"/>
                  </a:cubicBezTo>
                  <a:cubicBezTo>
                    <a:pt x="459" y="78"/>
                    <a:pt x="300" y="63"/>
                    <a:pt x="30" y="61"/>
                  </a:cubicBezTo>
                  <a:cubicBezTo>
                    <a:pt x="30" y="61"/>
                    <a:pt x="18" y="104"/>
                    <a:pt x="0" y="120"/>
                  </a:cubicBezTo>
                  <a:close/>
                </a:path>
              </a:pathLst>
            </a:custGeom>
            <a:solidFill>
              <a:srgbClr val="CC1C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22" name="Oval 59"/>
            <p:cNvSpPr>
              <a:spLocks noChangeArrowheads="1"/>
            </p:cNvSpPr>
            <p:nvPr/>
          </p:nvSpPr>
          <p:spPr bwMode="auto">
            <a:xfrm>
              <a:off x="867" y="2695"/>
              <a:ext cx="203" cy="460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23" name="Freeform 60"/>
            <p:cNvSpPr>
              <a:spLocks/>
            </p:cNvSpPr>
            <p:nvPr/>
          </p:nvSpPr>
          <p:spPr bwMode="auto">
            <a:xfrm>
              <a:off x="1106" y="2697"/>
              <a:ext cx="657" cy="413"/>
            </a:xfrm>
            <a:custGeom>
              <a:avLst/>
              <a:gdLst>
                <a:gd name="T0" fmla="*/ 0 w 439"/>
                <a:gd name="T1" fmla="*/ 63 h 281"/>
                <a:gd name="T2" fmla="*/ 67 w 439"/>
                <a:gd name="T3" fmla="*/ 422 h 281"/>
                <a:gd name="T4" fmla="*/ 127 w 439"/>
                <a:gd name="T5" fmla="*/ 723 h 281"/>
                <a:gd name="T6" fmla="*/ 1443 w 439"/>
                <a:gd name="T7" fmla="*/ 750 h 281"/>
                <a:gd name="T8" fmla="*/ 1458 w 439"/>
                <a:gd name="T9" fmla="*/ 367 h 281"/>
                <a:gd name="T10" fmla="*/ 1411 w 439"/>
                <a:gd name="T11" fmla="*/ 56 h 281"/>
                <a:gd name="T12" fmla="*/ 19 w 439"/>
                <a:gd name="T13" fmla="*/ 56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9" h="281">
                  <a:moveTo>
                    <a:pt x="0" y="20"/>
                  </a:moveTo>
                  <a:cubicBezTo>
                    <a:pt x="13" y="57"/>
                    <a:pt x="17" y="93"/>
                    <a:pt x="20" y="133"/>
                  </a:cubicBezTo>
                  <a:cubicBezTo>
                    <a:pt x="23" y="162"/>
                    <a:pt x="14" y="206"/>
                    <a:pt x="38" y="228"/>
                  </a:cubicBezTo>
                  <a:cubicBezTo>
                    <a:pt x="56" y="244"/>
                    <a:pt x="419" y="281"/>
                    <a:pt x="430" y="236"/>
                  </a:cubicBezTo>
                  <a:cubicBezTo>
                    <a:pt x="438" y="209"/>
                    <a:pt x="439" y="146"/>
                    <a:pt x="435" y="116"/>
                  </a:cubicBezTo>
                  <a:cubicBezTo>
                    <a:pt x="432" y="95"/>
                    <a:pt x="439" y="33"/>
                    <a:pt x="421" y="18"/>
                  </a:cubicBezTo>
                  <a:cubicBezTo>
                    <a:pt x="408" y="6"/>
                    <a:pt x="25" y="0"/>
                    <a:pt x="6" y="18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24" name="Freeform 61"/>
            <p:cNvSpPr>
              <a:spLocks/>
            </p:cNvSpPr>
            <p:nvPr/>
          </p:nvSpPr>
          <p:spPr bwMode="auto">
            <a:xfrm>
              <a:off x="1745" y="2708"/>
              <a:ext cx="725" cy="431"/>
            </a:xfrm>
            <a:custGeom>
              <a:avLst/>
              <a:gdLst>
                <a:gd name="T0" fmla="*/ 19 w 485"/>
                <a:gd name="T1" fmla="*/ 26 h 294"/>
                <a:gd name="T2" fmla="*/ 55 w 485"/>
                <a:gd name="T3" fmla="*/ 586 h 294"/>
                <a:gd name="T4" fmla="*/ 123 w 485"/>
                <a:gd name="T5" fmla="*/ 762 h 294"/>
                <a:gd name="T6" fmla="*/ 1550 w 485"/>
                <a:gd name="T7" fmla="*/ 641 h 294"/>
                <a:gd name="T8" fmla="*/ 1532 w 485"/>
                <a:gd name="T9" fmla="*/ 180 h 294"/>
                <a:gd name="T10" fmla="*/ 1206 w 485"/>
                <a:gd name="T11" fmla="*/ 22 h 294"/>
                <a:gd name="T12" fmla="*/ 19 w 485"/>
                <a:gd name="T13" fmla="*/ 26 h 2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5" h="294">
                  <a:moveTo>
                    <a:pt x="6" y="8"/>
                  </a:moveTo>
                  <a:cubicBezTo>
                    <a:pt x="21" y="41"/>
                    <a:pt x="19" y="169"/>
                    <a:pt x="17" y="186"/>
                  </a:cubicBezTo>
                  <a:cubicBezTo>
                    <a:pt x="14" y="207"/>
                    <a:pt x="0" y="240"/>
                    <a:pt x="37" y="242"/>
                  </a:cubicBezTo>
                  <a:cubicBezTo>
                    <a:pt x="74" y="244"/>
                    <a:pt x="404" y="294"/>
                    <a:pt x="464" y="203"/>
                  </a:cubicBezTo>
                  <a:cubicBezTo>
                    <a:pt x="485" y="171"/>
                    <a:pt x="478" y="89"/>
                    <a:pt x="459" y="57"/>
                  </a:cubicBezTo>
                  <a:cubicBezTo>
                    <a:pt x="437" y="22"/>
                    <a:pt x="401" y="11"/>
                    <a:pt x="361" y="7"/>
                  </a:cubicBezTo>
                  <a:cubicBezTo>
                    <a:pt x="300" y="0"/>
                    <a:pt x="15" y="3"/>
                    <a:pt x="6" y="8"/>
                  </a:cubicBezTo>
                </a:path>
              </a:pathLst>
            </a:custGeom>
            <a:solidFill>
              <a:srgbClr val="E22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25" name="Freeform 62"/>
            <p:cNvSpPr>
              <a:spLocks/>
            </p:cNvSpPr>
            <p:nvPr/>
          </p:nvSpPr>
          <p:spPr bwMode="auto">
            <a:xfrm>
              <a:off x="1706" y="2646"/>
              <a:ext cx="54" cy="494"/>
            </a:xfrm>
            <a:custGeom>
              <a:avLst/>
              <a:gdLst>
                <a:gd name="T0" fmla="*/ 35 w 36"/>
                <a:gd name="T1" fmla="*/ 0 h 337"/>
                <a:gd name="T2" fmla="*/ 99 w 36"/>
                <a:gd name="T3" fmla="*/ 215 h 337"/>
                <a:gd name="T4" fmla="*/ 107 w 36"/>
                <a:gd name="T5" fmla="*/ 507 h 337"/>
                <a:gd name="T6" fmla="*/ 72 w 36"/>
                <a:gd name="T7" fmla="*/ 799 h 337"/>
                <a:gd name="T8" fmla="*/ 0 w 36"/>
                <a:gd name="T9" fmla="*/ 1061 h 337"/>
                <a:gd name="T10" fmla="*/ 93 w 36"/>
                <a:gd name="T11" fmla="*/ 844 h 337"/>
                <a:gd name="T12" fmla="*/ 120 w 36"/>
                <a:gd name="T13" fmla="*/ 567 h 337"/>
                <a:gd name="T14" fmla="*/ 107 w 36"/>
                <a:gd name="T15" fmla="*/ 309 h 337"/>
                <a:gd name="T16" fmla="*/ 75 w 36"/>
                <a:gd name="T17" fmla="*/ 155 h 337"/>
                <a:gd name="T18" fmla="*/ 48 w 36"/>
                <a:gd name="T19" fmla="*/ 50 h 3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337">
                  <a:moveTo>
                    <a:pt x="10" y="0"/>
                  </a:moveTo>
                  <a:cubicBezTo>
                    <a:pt x="23" y="13"/>
                    <a:pt x="28" y="49"/>
                    <a:pt x="29" y="68"/>
                  </a:cubicBezTo>
                  <a:cubicBezTo>
                    <a:pt x="32" y="98"/>
                    <a:pt x="34" y="131"/>
                    <a:pt x="31" y="161"/>
                  </a:cubicBezTo>
                  <a:cubicBezTo>
                    <a:pt x="28" y="192"/>
                    <a:pt x="27" y="224"/>
                    <a:pt x="21" y="254"/>
                  </a:cubicBezTo>
                  <a:cubicBezTo>
                    <a:pt x="16" y="280"/>
                    <a:pt x="10" y="312"/>
                    <a:pt x="0" y="337"/>
                  </a:cubicBezTo>
                  <a:cubicBezTo>
                    <a:pt x="16" y="321"/>
                    <a:pt x="22" y="289"/>
                    <a:pt x="27" y="268"/>
                  </a:cubicBezTo>
                  <a:cubicBezTo>
                    <a:pt x="34" y="239"/>
                    <a:pt x="34" y="209"/>
                    <a:pt x="35" y="180"/>
                  </a:cubicBezTo>
                  <a:cubicBezTo>
                    <a:pt x="36" y="153"/>
                    <a:pt x="35" y="125"/>
                    <a:pt x="31" y="98"/>
                  </a:cubicBezTo>
                  <a:cubicBezTo>
                    <a:pt x="29" y="82"/>
                    <a:pt x="26" y="65"/>
                    <a:pt x="22" y="49"/>
                  </a:cubicBezTo>
                  <a:cubicBezTo>
                    <a:pt x="20" y="38"/>
                    <a:pt x="14" y="26"/>
                    <a:pt x="14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26" name="Freeform 63"/>
            <p:cNvSpPr>
              <a:spLocks/>
            </p:cNvSpPr>
            <p:nvPr/>
          </p:nvSpPr>
          <p:spPr bwMode="auto">
            <a:xfrm>
              <a:off x="1719" y="2635"/>
              <a:ext cx="629" cy="45"/>
            </a:xfrm>
            <a:custGeom>
              <a:avLst/>
              <a:gdLst>
                <a:gd name="T0" fmla="*/ 13 w 421"/>
                <a:gd name="T1" fmla="*/ 28 h 31"/>
                <a:gd name="T2" fmla="*/ 1224 w 421"/>
                <a:gd name="T3" fmla="*/ 13 h 31"/>
                <a:gd name="T4" fmla="*/ 1404 w 421"/>
                <a:gd name="T5" fmla="*/ 94 h 31"/>
                <a:gd name="T6" fmla="*/ 1207 w 421"/>
                <a:gd name="T7" fmla="*/ 0 h 31"/>
                <a:gd name="T8" fmla="*/ 0 w 421"/>
                <a:gd name="T9" fmla="*/ 0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1" h="31">
                  <a:moveTo>
                    <a:pt x="4" y="9"/>
                  </a:moveTo>
                  <a:cubicBezTo>
                    <a:pt x="187" y="7"/>
                    <a:pt x="367" y="4"/>
                    <a:pt x="367" y="4"/>
                  </a:cubicBezTo>
                  <a:cubicBezTo>
                    <a:pt x="367" y="4"/>
                    <a:pt x="407" y="11"/>
                    <a:pt x="421" y="31"/>
                  </a:cubicBezTo>
                  <a:cubicBezTo>
                    <a:pt x="421" y="31"/>
                    <a:pt x="392" y="0"/>
                    <a:pt x="36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A64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27" name="Freeform 64"/>
            <p:cNvSpPr>
              <a:spLocks/>
            </p:cNvSpPr>
            <p:nvPr/>
          </p:nvSpPr>
          <p:spPr bwMode="auto">
            <a:xfrm>
              <a:off x="1045" y="2635"/>
              <a:ext cx="680" cy="75"/>
            </a:xfrm>
            <a:custGeom>
              <a:avLst/>
              <a:gdLst>
                <a:gd name="T0" fmla="*/ 1505 w 455"/>
                <a:gd name="T1" fmla="*/ 0 h 51"/>
                <a:gd name="T2" fmla="*/ 262 w 455"/>
                <a:gd name="T3" fmla="*/ 0 h 51"/>
                <a:gd name="T4" fmla="*/ 0 w 455"/>
                <a:gd name="T5" fmla="*/ 162 h 51"/>
                <a:gd name="T6" fmla="*/ 275 w 455"/>
                <a:gd name="T7" fmla="*/ 41 h 51"/>
                <a:gd name="T8" fmla="*/ 1518 w 455"/>
                <a:gd name="T9" fmla="*/ 28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5" h="51">
                  <a:moveTo>
                    <a:pt x="451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17" y="8"/>
                    <a:pt x="0" y="51"/>
                  </a:cubicBezTo>
                  <a:cubicBezTo>
                    <a:pt x="0" y="51"/>
                    <a:pt x="34" y="13"/>
                    <a:pt x="82" y="13"/>
                  </a:cubicBezTo>
                  <a:cubicBezTo>
                    <a:pt x="105" y="13"/>
                    <a:pt x="281" y="11"/>
                    <a:pt x="455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28" name="Freeform 65"/>
            <p:cNvSpPr>
              <a:spLocks/>
            </p:cNvSpPr>
            <p:nvPr/>
          </p:nvSpPr>
          <p:spPr bwMode="auto">
            <a:xfrm>
              <a:off x="1770" y="2828"/>
              <a:ext cx="565" cy="51"/>
            </a:xfrm>
            <a:custGeom>
              <a:avLst/>
              <a:gdLst>
                <a:gd name="T0" fmla="*/ 0 w 378"/>
                <a:gd name="T1" fmla="*/ 9 h 35"/>
                <a:gd name="T2" fmla="*/ 1 w 378"/>
                <a:gd name="T3" fmla="*/ 108 h 35"/>
                <a:gd name="T4" fmla="*/ 1263 w 378"/>
                <a:gd name="T5" fmla="*/ 55 h 35"/>
                <a:gd name="T6" fmla="*/ 0 w 378"/>
                <a:gd name="T7" fmla="*/ 9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8" h="35">
                  <a:moveTo>
                    <a:pt x="0" y="3"/>
                  </a:moveTo>
                  <a:cubicBezTo>
                    <a:pt x="0" y="3"/>
                    <a:pt x="1" y="28"/>
                    <a:pt x="1" y="35"/>
                  </a:cubicBezTo>
                  <a:cubicBezTo>
                    <a:pt x="378" y="18"/>
                    <a:pt x="378" y="18"/>
                    <a:pt x="378" y="18"/>
                  </a:cubicBezTo>
                  <a:cubicBezTo>
                    <a:pt x="378" y="18"/>
                    <a:pt x="45" y="0"/>
                    <a:pt x="0" y="3"/>
                  </a:cubicBezTo>
                  <a:close/>
                </a:path>
              </a:pathLst>
            </a:custGeom>
            <a:solidFill>
              <a:srgbClr val="E74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29" name="Freeform 66"/>
            <p:cNvSpPr>
              <a:spLocks/>
            </p:cNvSpPr>
            <p:nvPr/>
          </p:nvSpPr>
          <p:spPr bwMode="auto">
            <a:xfrm>
              <a:off x="1770" y="2843"/>
              <a:ext cx="467" cy="17"/>
            </a:xfrm>
            <a:custGeom>
              <a:avLst/>
              <a:gdLst>
                <a:gd name="T0" fmla="*/ 0 w 493"/>
                <a:gd name="T1" fmla="*/ 0 h 20"/>
                <a:gd name="T2" fmla="*/ 1 w 493"/>
                <a:gd name="T3" fmla="*/ 12 h 20"/>
                <a:gd name="T4" fmla="*/ 419 w 493"/>
                <a:gd name="T5" fmla="*/ 9 h 20"/>
                <a:gd name="T6" fmla="*/ 0 w 493"/>
                <a:gd name="T7" fmla="*/ 0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3" h="20">
                  <a:moveTo>
                    <a:pt x="0" y="0"/>
                  </a:moveTo>
                  <a:lnTo>
                    <a:pt x="1" y="20"/>
                  </a:lnTo>
                  <a:lnTo>
                    <a:pt x="493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30" name="Freeform 67"/>
            <p:cNvSpPr>
              <a:spLocks/>
            </p:cNvSpPr>
            <p:nvPr/>
          </p:nvSpPr>
          <p:spPr bwMode="auto">
            <a:xfrm>
              <a:off x="1196" y="2724"/>
              <a:ext cx="1069" cy="24"/>
            </a:xfrm>
            <a:custGeom>
              <a:avLst/>
              <a:gdLst>
                <a:gd name="T0" fmla="*/ 0 w 715"/>
                <a:gd name="T1" fmla="*/ 0 h 16"/>
                <a:gd name="T2" fmla="*/ 2389 w 715"/>
                <a:gd name="T3" fmla="*/ 0 h 16"/>
                <a:gd name="T4" fmla="*/ 0 w 715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5" h="16">
                  <a:moveTo>
                    <a:pt x="0" y="0"/>
                  </a:moveTo>
                  <a:cubicBezTo>
                    <a:pt x="715" y="0"/>
                    <a:pt x="715" y="0"/>
                    <a:pt x="715" y="0"/>
                  </a:cubicBezTo>
                  <a:cubicBezTo>
                    <a:pt x="715" y="0"/>
                    <a:pt x="123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31" name="Freeform 68"/>
            <p:cNvSpPr>
              <a:spLocks/>
            </p:cNvSpPr>
            <p:nvPr/>
          </p:nvSpPr>
          <p:spPr bwMode="auto">
            <a:xfrm>
              <a:off x="1196" y="3009"/>
              <a:ext cx="560" cy="29"/>
            </a:xfrm>
            <a:custGeom>
              <a:avLst/>
              <a:gdLst>
                <a:gd name="T0" fmla="*/ 1247 w 375"/>
                <a:gd name="T1" fmla="*/ 61 h 20"/>
                <a:gd name="T2" fmla="*/ 0 w 375"/>
                <a:gd name="T3" fmla="*/ 0 h 20"/>
                <a:gd name="T4" fmla="*/ 1248 w 375"/>
                <a:gd name="T5" fmla="*/ 0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5" h="20">
                  <a:moveTo>
                    <a:pt x="374" y="20"/>
                  </a:moveTo>
                  <a:cubicBezTo>
                    <a:pt x="261" y="20"/>
                    <a:pt x="132" y="16"/>
                    <a:pt x="0" y="0"/>
                  </a:cubicBezTo>
                  <a:cubicBezTo>
                    <a:pt x="375" y="0"/>
                    <a:pt x="375" y="0"/>
                    <a:pt x="37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32" name="Freeform 69"/>
            <p:cNvSpPr>
              <a:spLocks/>
            </p:cNvSpPr>
            <p:nvPr/>
          </p:nvSpPr>
          <p:spPr bwMode="auto">
            <a:xfrm>
              <a:off x="1755" y="3009"/>
              <a:ext cx="547" cy="29"/>
            </a:xfrm>
            <a:custGeom>
              <a:avLst/>
              <a:gdLst>
                <a:gd name="T0" fmla="*/ 1 w 366"/>
                <a:gd name="T1" fmla="*/ 0 h 20"/>
                <a:gd name="T2" fmla="*/ 1223 w 366"/>
                <a:gd name="T3" fmla="*/ 0 h 20"/>
                <a:gd name="T4" fmla="*/ 0 w 366"/>
                <a:gd name="T5" fmla="*/ 61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6" h="20">
                  <a:moveTo>
                    <a:pt x="1" y="0"/>
                  </a:moveTo>
                  <a:cubicBezTo>
                    <a:pt x="366" y="0"/>
                    <a:pt x="366" y="0"/>
                    <a:pt x="366" y="0"/>
                  </a:cubicBezTo>
                  <a:cubicBezTo>
                    <a:pt x="366" y="0"/>
                    <a:pt x="213" y="19"/>
                    <a:pt x="0" y="20"/>
                  </a:cubicBezTo>
                </a:path>
              </a:pathLst>
            </a:custGeom>
            <a:solidFill>
              <a:srgbClr val="E74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33" name="Freeform 70"/>
            <p:cNvSpPr>
              <a:spLocks/>
            </p:cNvSpPr>
            <p:nvPr/>
          </p:nvSpPr>
          <p:spPr bwMode="auto">
            <a:xfrm>
              <a:off x="864" y="2592"/>
              <a:ext cx="728" cy="645"/>
            </a:xfrm>
            <a:custGeom>
              <a:avLst/>
              <a:gdLst>
                <a:gd name="T0" fmla="*/ 1626 w 487"/>
                <a:gd name="T1" fmla="*/ 1387 h 440"/>
                <a:gd name="T2" fmla="*/ 561 w 487"/>
                <a:gd name="T3" fmla="*/ 1387 h 440"/>
                <a:gd name="T4" fmla="*/ 0 w 487"/>
                <a:gd name="T5" fmla="*/ 825 h 440"/>
                <a:gd name="T6" fmla="*/ 0 w 487"/>
                <a:gd name="T7" fmla="*/ 563 h 440"/>
                <a:gd name="T8" fmla="*/ 561 w 487"/>
                <a:gd name="T9" fmla="*/ 0 h 440"/>
                <a:gd name="T10" fmla="*/ 149 w 487"/>
                <a:gd name="T11" fmla="*/ 698 h 440"/>
                <a:gd name="T12" fmla="*/ 641 w 487"/>
                <a:gd name="T13" fmla="*/ 1269 h 440"/>
                <a:gd name="T14" fmla="*/ 1626 w 487"/>
                <a:gd name="T15" fmla="*/ 1387 h 4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7" h="440">
                  <a:moveTo>
                    <a:pt x="487" y="440"/>
                  </a:move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168" y="0"/>
                    <a:pt x="38" y="12"/>
                    <a:pt x="45" y="222"/>
                  </a:cubicBezTo>
                  <a:cubicBezTo>
                    <a:pt x="50" y="366"/>
                    <a:pt x="90" y="403"/>
                    <a:pt x="192" y="403"/>
                  </a:cubicBezTo>
                  <a:cubicBezTo>
                    <a:pt x="293" y="403"/>
                    <a:pt x="487" y="440"/>
                    <a:pt x="487" y="440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34" name="Freeform 71"/>
            <p:cNvSpPr>
              <a:spLocks/>
            </p:cNvSpPr>
            <p:nvPr/>
          </p:nvSpPr>
          <p:spPr bwMode="auto">
            <a:xfrm>
              <a:off x="885" y="2781"/>
              <a:ext cx="99" cy="301"/>
            </a:xfrm>
            <a:custGeom>
              <a:avLst/>
              <a:gdLst>
                <a:gd name="T0" fmla="*/ 224 w 66"/>
                <a:gd name="T1" fmla="*/ 319 h 205"/>
                <a:gd name="T2" fmla="*/ 120 w 66"/>
                <a:gd name="T3" fmla="*/ 649 h 205"/>
                <a:gd name="T4" fmla="*/ 0 w 66"/>
                <a:gd name="T5" fmla="*/ 319 h 205"/>
                <a:gd name="T6" fmla="*/ 107 w 66"/>
                <a:gd name="T7" fmla="*/ 0 h 205"/>
                <a:gd name="T8" fmla="*/ 224 w 66"/>
                <a:gd name="T9" fmla="*/ 319 h 2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" h="205">
                  <a:moveTo>
                    <a:pt x="66" y="101"/>
                  </a:moveTo>
                  <a:cubicBezTo>
                    <a:pt x="66" y="141"/>
                    <a:pt x="54" y="205"/>
                    <a:pt x="35" y="205"/>
                  </a:cubicBezTo>
                  <a:cubicBezTo>
                    <a:pt x="17" y="205"/>
                    <a:pt x="0" y="141"/>
                    <a:pt x="0" y="101"/>
                  </a:cubicBezTo>
                  <a:cubicBezTo>
                    <a:pt x="0" y="61"/>
                    <a:pt x="13" y="0"/>
                    <a:pt x="31" y="0"/>
                  </a:cubicBezTo>
                  <a:cubicBezTo>
                    <a:pt x="49" y="0"/>
                    <a:pt x="66" y="61"/>
                    <a:pt x="66" y="10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35" name="Oval 72"/>
            <p:cNvSpPr>
              <a:spLocks noChangeArrowheads="1"/>
            </p:cNvSpPr>
            <p:nvPr/>
          </p:nvSpPr>
          <p:spPr bwMode="auto">
            <a:xfrm>
              <a:off x="1738" y="2718"/>
              <a:ext cx="25" cy="2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36" name="Oval 73"/>
            <p:cNvSpPr>
              <a:spLocks noChangeArrowheads="1"/>
            </p:cNvSpPr>
            <p:nvPr/>
          </p:nvSpPr>
          <p:spPr bwMode="auto">
            <a:xfrm>
              <a:off x="1746" y="2765"/>
              <a:ext cx="17" cy="1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37" name="Oval 74"/>
            <p:cNvSpPr>
              <a:spLocks noChangeArrowheads="1"/>
            </p:cNvSpPr>
            <p:nvPr/>
          </p:nvSpPr>
          <p:spPr bwMode="auto">
            <a:xfrm>
              <a:off x="1753" y="2840"/>
              <a:ext cx="26" cy="2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38" name="Freeform 75"/>
            <p:cNvSpPr>
              <a:spLocks/>
            </p:cNvSpPr>
            <p:nvPr/>
          </p:nvSpPr>
          <p:spPr bwMode="auto">
            <a:xfrm>
              <a:off x="996" y="2746"/>
              <a:ext cx="63" cy="232"/>
            </a:xfrm>
            <a:custGeom>
              <a:avLst/>
              <a:gdLst>
                <a:gd name="T0" fmla="*/ 62 w 42"/>
                <a:gd name="T1" fmla="*/ 110 h 158"/>
                <a:gd name="T2" fmla="*/ 81 w 42"/>
                <a:gd name="T3" fmla="*/ 501 h 158"/>
                <a:gd name="T4" fmla="*/ 113 w 42"/>
                <a:gd name="T5" fmla="*/ 181 h 158"/>
                <a:gd name="T6" fmla="*/ 0 w 42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2" h="158">
                  <a:moveTo>
                    <a:pt x="18" y="35"/>
                  </a:moveTo>
                  <a:cubicBezTo>
                    <a:pt x="35" y="78"/>
                    <a:pt x="19" y="116"/>
                    <a:pt x="24" y="158"/>
                  </a:cubicBezTo>
                  <a:cubicBezTo>
                    <a:pt x="40" y="131"/>
                    <a:pt x="42" y="87"/>
                    <a:pt x="33" y="57"/>
                  </a:cubicBezTo>
                  <a:cubicBezTo>
                    <a:pt x="27" y="35"/>
                    <a:pt x="5" y="18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39" name="Oval 76"/>
            <p:cNvSpPr>
              <a:spLocks noChangeArrowheads="1"/>
            </p:cNvSpPr>
            <p:nvPr/>
          </p:nvSpPr>
          <p:spPr bwMode="auto">
            <a:xfrm>
              <a:off x="995" y="2727"/>
              <a:ext cx="54" cy="6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40" name="Oval 77"/>
            <p:cNvSpPr>
              <a:spLocks noChangeArrowheads="1"/>
            </p:cNvSpPr>
            <p:nvPr/>
          </p:nvSpPr>
          <p:spPr bwMode="auto">
            <a:xfrm>
              <a:off x="1039" y="2819"/>
              <a:ext cx="27" cy="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41" name="Freeform 78"/>
            <p:cNvSpPr>
              <a:spLocks/>
            </p:cNvSpPr>
            <p:nvPr/>
          </p:nvSpPr>
          <p:spPr bwMode="auto">
            <a:xfrm>
              <a:off x="864" y="2592"/>
              <a:ext cx="1632" cy="645"/>
            </a:xfrm>
            <a:custGeom>
              <a:avLst/>
              <a:gdLst>
                <a:gd name="T0" fmla="*/ 3645 w 1092"/>
                <a:gd name="T1" fmla="*/ 825 h 440"/>
                <a:gd name="T2" fmla="*/ 3085 w 1092"/>
                <a:gd name="T3" fmla="*/ 1387 h 440"/>
                <a:gd name="T4" fmla="*/ 560 w 1092"/>
                <a:gd name="T5" fmla="*/ 1387 h 440"/>
                <a:gd name="T6" fmla="*/ 0 w 1092"/>
                <a:gd name="T7" fmla="*/ 825 h 440"/>
                <a:gd name="T8" fmla="*/ 0 w 1092"/>
                <a:gd name="T9" fmla="*/ 563 h 440"/>
                <a:gd name="T10" fmla="*/ 560 w 1092"/>
                <a:gd name="T11" fmla="*/ 0 h 440"/>
                <a:gd name="T12" fmla="*/ 3085 w 1092"/>
                <a:gd name="T13" fmla="*/ 0 h 440"/>
                <a:gd name="T14" fmla="*/ 3645 w 1092"/>
                <a:gd name="T15" fmla="*/ 563 h 440"/>
                <a:gd name="T16" fmla="*/ 3645 w 1092"/>
                <a:gd name="T17" fmla="*/ 825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2" h="440">
                  <a:moveTo>
                    <a:pt x="1092" y="262"/>
                  </a:moveTo>
                  <a:cubicBezTo>
                    <a:pt x="1092" y="361"/>
                    <a:pt x="1017" y="440"/>
                    <a:pt x="924" y="440"/>
                  </a:cubicBez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1017" y="0"/>
                    <a:pt x="1092" y="80"/>
                    <a:pt x="1092" y="179"/>
                  </a:cubicBezTo>
                  <a:lnTo>
                    <a:pt x="1092" y="262"/>
                  </a:lnTo>
                  <a:close/>
                </a:path>
              </a:pathLst>
            </a:custGeom>
            <a:noFill/>
            <a:ln w="952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42" name="Freeform 79"/>
            <p:cNvSpPr>
              <a:spLocks/>
            </p:cNvSpPr>
            <p:nvPr/>
          </p:nvSpPr>
          <p:spPr bwMode="auto">
            <a:xfrm>
              <a:off x="1697" y="2599"/>
              <a:ext cx="51" cy="125"/>
            </a:xfrm>
            <a:custGeom>
              <a:avLst/>
              <a:gdLst>
                <a:gd name="T0" fmla="*/ 0 w 34"/>
                <a:gd name="T1" fmla="*/ 0 h 85"/>
                <a:gd name="T2" fmla="*/ 116 w 34"/>
                <a:gd name="T3" fmla="*/ 271 h 8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" h="85">
                  <a:moveTo>
                    <a:pt x="0" y="0"/>
                  </a:moveTo>
                  <a:cubicBezTo>
                    <a:pt x="0" y="0"/>
                    <a:pt x="29" y="38"/>
                    <a:pt x="34" y="85"/>
                  </a:cubicBezTo>
                </a:path>
              </a:pathLst>
            </a:custGeom>
            <a:noFill/>
            <a:ln w="4763" cap="rnd">
              <a:solidFill>
                <a:srgbClr val="FCFCF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43" name="Freeform 80"/>
            <p:cNvSpPr>
              <a:spLocks/>
            </p:cNvSpPr>
            <p:nvPr/>
          </p:nvSpPr>
          <p:spPr bwMode="auto">
            <a:xfrm>
              <a:off x="1699" y="3019"/>
              <a:ext cx="57" cy="205"/>
            </a:xfrm>
            <a:custGeom>
              <a:avLst/>
              <a:gdLst>
                <a:gd name="T0" fmla="*/ 129 w 38"/>
                <a:gd name="T1" fmla="*/ 0 h 140"/>
                <a:gd name="T2" fmla="*/ 0 w 38"/>
                <a:gd name="T3" fmla="*/ 439 h 14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140">
                  <a:moveTo>
                    <a:pt x="38" y="0"/>
                  </a:moveTo>
                  <a:cubicBezTo>
                    <a:pt x="38" y="0"/>
                    <a:pt x="31" y="94"/>
                    <a:pt x="0" y="140"/>
                  </a:cubicBezTo>
                </a:path>
              </a:pathLst>
            </a:custGeom>
            <a:noFill/>
            <a:ln w="4763" cap="rnd">
              <a:solidFill>
                <a:srgbClr val="FCFCF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44" name="Group 15"/>
          <p:cNvGrpSpPr>
            <a:grpSpLocks/>
          </p:cNvGrpSpPr>
          <p:nvPr/>
        </p:nvGrpSpPr>
        <p:grpSpPr bwMode="auto">
          <a:xfrm rot="16200000">
            <a:off x="8347237" y="2470017"/>
            <a:ext cx="371501" cy="142921"/>
            <a:chOff x="675" y="1253"/>
            <a:chExt cx="1725" cy="741"/>
          </a:xfrm>
        </p:grpSpPr>
        <p:sp>
          <p:nvSpPr>
            <p:cNvPr id="245" name="Freeform 16"/>
            <p:cNvSpPr>
              <a:spLocks/>
            </p:cNvSpPr>
            <p:nvPr/>
          </p:nvSpPr>
          <p:spPr bwMode="auto">
            <a:xfrm>
              <a:off x="675" y="1253"/>
              <a:ext cx="1725" cy="741"/>
            </a:xfrm>
            <a:custGeom>
              <a:avLst/>
              <a:gdLst>
                <a:gd name="T0" fmla="*/ 4305 w 1092"/>
                <a:gd name="T1" fmla="*/ 1251 h 440"/>
                <a:gd name="T2" fmla="*/ 3643 w 1092"/>
                <a:gd name="T3" fmla="*/ 2102 h 440"/>
                <a:gd name="T4" fmla="*/ 662 w 1092"/>
                <a:gd name="T5" fmla="*/ 2102 h 440"/>
                <a:gd name="T6" fmla="*/ 0 w 1092"/>
                <a:gd name="T7" fmla="*/ 1251 h 440"/>
                <a:gd name="T8" fmla="*/ 0 w 1092"/>
                <a:gd name="T9" fmla="*/ 850 h 440"/>
                <a:gd name="T10" fmla="*/ 662 w 1092"/>
                <a:gd name="T11" fmla="*/ 0 h 440"/>
                <a:gd name="T12" fmla="*/ 3643 w 1092"/>
                <a:gd name="T13" fmla="*/ 0 h 440"/>
                <a:gd name="T14" fmla="*/ 4305 w 1092"/>
                <a:gd name="T15" fmla="*/ 850 h 440"/>
                <a:gd name="T16" fmla="*/ 4305 w 1092"/>
                <a:gd name="T17" fmla="*/ 1251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2" h="440">
                  <a:moveTo>
                    <a:pt x="1092" y="262"/>
                  </a:moveTo>
                  <a:cubicBezTo>
                    <a:pt x="1092" y="360"/>
                    <a:pt x="1017" y="440"/>
                    <a:pt x="924" y="440"/>
                  </a:cubicBez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0"/>
                    <a:pt x="0" y="26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1017" y="0"/>
                    <a:pt x="1092" y="80"/>
                    <a:pt x="1092" y="178"/>
                  </a:cubicBezTo>
                  <a:lnTo>
                    <a:pt x="1092" y="262"/>
                  </a:lnTo>
                  <a:close/>
                </a:path>
              </a:pathLst>
            </a:custGeom>
            <a:solidFill>
              <a:srgbClr val="F97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46" name="Freeform 17"/>
            <p:cNvSpPr>
              <a:spLocks/>
            </p:cNvSpPr>
            <p:nvPr/>
          </p:nvSpPr>
          <p:spPr bwMode="auto">
            <a:xfrm>
              <a:off x="1547" y="1253"/>
              <a:ext cx="853" cy="741"/>
            </a:xfrm>
            <a:custGeom>
              <a:avLst/>
              <a:gdLst>
                <a:gd name="T0" fmla="*/ 0 w 540"/>
                <a:gd name="T1" fmla="*/ 2102 h 440"/>
                <a:gd name="T2" fmla="*/ 1467 w 540"/>
                <a:gd name="T3" fmla="*/ 2102 h 440"/>
                <a:gd name="T4" fmla="*/ 2128 w 540"/>
                <a:gd name="T5" fmla="*/ 1251 h 440"/>
                <a:gd name="T6" fmla="*/ 2128 w 540"/>
                <a:gd name="T7" fmla="*/ 850 h 440"/>
                <a:gd name="T8" fmla="*/ 1467 w 540"/>
                <a:gd name="T9" fmla="*/ 0 h 440"/>
                <a:gd name="T10" fmla="*/ 0 w 540"/>
                <a:gd name="T11" fmla="*/ 0 h 440"/>
                <a:gd name="T12" fmla="*/ 190 w 540"/>
                <a:gd name="T13" fmla="*/ 1032 h 440"/>
                <a:gd name="T14" fmla="*/ 0 w 540"/>
                <a:gd name="T15" fmla="*/ 2102 h 4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0" h="440">
                  <a:moveTo>
                    <a:pt x="0" y="440"/>
                  </a:moveTo>
                  <a:cubicBezTo>
                    <a:pt x="372" y="440"/>
                    <a:pt x="372" y="440"/>
                    <a:pt x="372" y="440"/>
                  </a:cubicBezTo>
                  <a:cubicBezTo>
                    <a:pt x="465" y="440"/>
                    <a:pt x="540" y="360"/>
                    <a:pt x="540" y="262"/>
                  </a:cubicBezTo>
                  <a:cubicBezTo>
                    <a:pt x="540" y="178"/>
                    <a:pt x="540" y="178"/>
                    <a:pt x="540" y="178"/>
                  </a:cubicBezTo>
                  <a:cubicBezTo>
                    <a:pt x="540" y="80"/>
                    <a:pt x="465" y="0"/>
                    <a:pt x="3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8" y="28"/>
                    <a:pt x="48" y="216"/>
                  </a:cubicBezTo>
                  <a:cubicBezTo>
                    <a:pt x="48" y="404"/>
                    <a:pt x="0" y="440"/>
                    <a:pt x="0" y="440"/>
                  </a:cubicBezTo>
                  <a:close/>
                </a:path>
              </a:pathLst>
            </a:custGeom>
            <a:solidFill>
              <a:srgbClr val="090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47" name="Freeform 18"/>
            <p:cNvSpPr>
              <a:spLocks/>
            </p:cNvSpPr>
            <p:nvPr/>
          </p:nvSpPr>
          <p:spPr bwMode="auto">
            <a:xfrm>
              <a:off x="675" y="1253"/>
              <a:ext cx="920" cy="741"/>
            </a:xfrm>
            <a:custGeom>
              <a:avLst/>
              <a:gdLst>
                <a:gd name="T0" fmla="*/ 2181 w 582"/>
                <a:gd name="T1" fmla="*/ 2102 h 440"/>
                <a:gd name="T2" fmla="*/ 659 w 582"/>
                <a:gd name="T3" fmla="*/ 2102 h 440"/>
                <a:gd name="T4" fmla="*/ 0 w 582"/>
                <a:gd name="T5" fmla="*/ 1251 h 440"/>
                <a:gd name="T6" fmla="*/ 0 w 582"/>
                <a:gd name="T7" fmla="*/ 854 h 440"/>
                <a:gd name="T8" fmla="*/ 659 w 582"/>
                <a:gd name="T9" fmla="*/ 0 h 440"/>
                <a:gd name="T10" fmla="*/ 362 w 582"/>
                <a:gd name="T11" fmla="*/ 1053 h 440"/>
                <a:gd name="T12" fmla="*/ 2053 w 582"/>
                <a:gd name="T13" fmla="*/ 1815 h 440"/>
                <a:gd name="T14" fmla="*/ 2298 w 582"/>
                <a:gd name="T15" fmla="*/ 1821 h 440"/>
                <a:gd name="T16" fmla="*/ 2181 w 582"/>
                <a:gd name="T17" fmla="*/ 2102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82" h="440">
                  <a:moveTo>
                    <a:pt x="552" y="440"/>
                  </a:moveTo>
                  <a:cubicBezTo>
                    <a:pt x="167" y="440"/>
                    <a:pt x="167" y="440"/>
                    <a:pt x="167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7" y="0"/>
                  </a:cubicBezTo>
                  <a:cubicBezTo>
                    <a:pt x="167" y="0"/>
                    <a:pt x="88" y="4"/>
                    <a:pt x="92" y="220"/>
                  </a:cubicBezTo>
                  <a:cubicBezTo>
                    <a:pt x="94" y="365"/>
                    <a:pt x="212" y="380"/>
                    <a:pt x="520" y="380"/>
                  </a:cubicBezTo>
                  <a:cubicBezTo>
                    <a:pt x="541" y="380"/>
                    <a:pt x="562" y="381"/>
                    <a:pt x="582" y="381"/>
                  </a:cubicBezTo>
                  <a:cubicBezTo>
                    <a:pt x="582" y="381"/>
                    <a:pt x="564" y="436"/>
                    <a:pt x="552" y="440"/>
                  </a:cubicBezTo>
                  <a:close/>
                </a:path>
              </a:pathLst>
            </a:custGeom>
            <a:solidFill>
              <a:srgbClr val="E26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48" name="Freeform 19"/>
            <p:cNvSpPr>
              <a:spLocks/>
            </p:cNvSpPr>
            <p:nvPr/>
          </p:nvSpPr>
          <p:spPr bwMode="auto">
            <a:xfrm>
              <a:off x="1547" y="1792"/>
              <a:ext cx="839" cy="202"/>
            </a:xfrm>
            <a:custGeom>
              <a:avLst/>
              <a:gdLst>
                <a:gd name="T0" fmla="*/ 0 w 531"/>
                <a:gd name="T1" fmla="*/ 572 h 120"/>
                <a:gd name="T2" fmla="*/ 1468 w 531"/>
                <a:gd name="T3" fmla="*/ 572 h 120"/>
                <a:gd name="T4" fmla="*/ 2095 w 531"/>
                <a:gd name="T5" fmla="*/ 0 h 120"/>
                <a:gd name="T6" fmla="*/ 117 w 531"/>
                <a:gd name="T7" fmla="*/ 291 h 120"/>
                <a:gd name="T8" fmla="*/ 0 w 531"/>
                <a:gd name="T9" fmla="*/ 572 h 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1" h="120">
                  <a:moveTo>
                    <a:pt x="0" y="120"/>
                  </a:moveTo>
                  <a:cubicBezTo>
                    <a:pt x="372" y="120"/>
                    <a:pt x="372" y="120"/>
                    <a:pt x="372" y="120"/>
                  </a:cubicBezTo>
                  <a:cubicBezTo>
                    <a:pt x="446" y="120"/>
                    <a:pt x="508" y="70"/>
                    <a:pt x="531" y="0"/>
                  </a:cubicBezTo>
                  <a:cubicBezTo>
                    <a:pt x="459" y="78"/>
                    <a:pt x="300" y="63"/>
                    <a:pt x="30" y="61"/>
                  </a:cubicBezTo>
                  <a:cubicBezTo>
                    <a:pt x="30" y="61"/>
                    <a:pt x="18" y="104"/>
                    <a:pt x="0" y="120"/>
                  </a:cubicBezTo>
                  <a:close/>
                </a:path>
              </a:pathLst>
            </a:custGeom>
            <a:solidFill>
              <a:srgbClr val="070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49" name="Oval 20"/>
            <p:cNvSpPr>
              <a:spLocks noChangeArrowheads="1"/>
            </p:cNvSpPr>
            <p:nvPr/>
          </p:nvSpPr>
          <p:spPr bwMode="auto">
            <a:xfrm>
              <a:off x="678" y="1371"/>
              <a:ext cx="215" cy="529"/>
            </a:xfrm>
            <a:prstGeom prst="ellipse">
              <a:avLst/>
            </a:prstGeom>
            <a:solidFill>
              <a:srgbClr val="E26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50" name="Freeform 21"/>
            <p:cNvSpPr>
              <a:spLocks/>
            </p:cNvSpPr>
            <p:nvPr/>
          </p:nvSpPr>
          <p:spPr bwMode="auto">
            <a:xfrm>
              <a:off x="931" y="1374"/>
              <a:ext cx="694" cy="474"/>
            </a:xfrm>
            <a:custGeom>
              <a:avLst/>
              <a:gdLst>
                <a:gd name="T0" fmla="*/ 0 w 439"/>
                <a:gd name="T1" fmla="*/ 96 h 281"/>
                <a:gd name="T2" fmla="*/ 81 w 439"/>
                <a:gd name="T3" fmla="*/ 638 h 281"/>
                <a:gd name="T4" fmla="*/ 150 w 439"/>
                <a:gd name="T5" fmla="*/ 1095 h 281"/>
                <a:gd name="T6" fmla="*/ 1699 w 439"/>
                <a:gd name="T7" fmla="*/ 1132 h 281"/>
                <a:gd name="T8" fmla="*/ 1720 w 439"/>
                <a:gd name="T9" fmla="*/ 558 h 281"/>
                <a:gd name="T10" fmla="*/ 1665 w 439"/>
                <a:gd name="T11" fmla="*/ 86 h 281"/>
                <a:gd name="T12" fmla="*/ 22 w 439"/>
                <a:gd name="T13" fmla="*/ 86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9" h="281">
                  <a:moveTo>
                    <a:pt x="0" y="20"/>
                  </a:moveTo>
                  <a:cubicBezTo>
                    <a:pt x="13" y="57"/>
                    <a:pt x="17" y="93"/>
                    <a:pt x="20" y="133"/>
                  </a:cubicBezTo>
                  <a:cubicBezTo>
                    <a:pt x="23" y="162"/>
                    <a:pt x="14" y="206"/>
                    <a:pt x="38" y="228"/>
                  </a:cubicBezTo>
                  <a:cubicBezTo>
                    <a:pt x="56" y="244"/>
                    <a:pt x="419" y="281"/>
                    <a:pt x="430" y="236"/>
                  </a:cubicBezTo>
                  <a:cubicBezTo>
                    <a:pt x="438" y="209"/>
                    <a:pt x="439" y="146"/>
                    <a:pt x="435" y="116"/>
                  </a:cubicBezTo>
                  <a:cubicBezTo>
                    <a:pt x="432" y="95"/>
                    <a:pt x="439" y="33"/>
                    <a:pt x="421" y="18"/>
                  </a:cubicBezTo>
                  <a:cubicBezTo>
                    <a:pt x="408" y="6"/>
                    <a:pt x="25" y="0"/>
                    <a:pt x="6" y="18"/>
                  </a:cubicBezTo>
                </a:path>
              </a:pathLst>
            </a:custGeom>
            <a:solidFill>
              <a:srgbClr val="F78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51" name="Freeform 22"/>
            <p:cNvSpPr>
              <a:spLocks/>
            </p:cNvSpPr>
            <p:nvPr/>
          </p:nvSpPr>
          <p:spPr bwMode="auto">
            <a:xfrm>
              <a:off x="1606" y="1386"/>
              <a:ext cx="766" cy="495"/>
            </a:xfrm>
            <a:custGeom>
              <a:avLst/>
              <a:gdLst>
                <a:gd name="T0" fmla="*/ 22 w 485"/>
                <a:gd name="T1" fmla="*/ 37 h 294"/>
                <a:gd name="T2" fmla="*/ 68 w 485"/>
                <a:gd name="T3" fmla="*/ 887 h 294"/>
                <a:gd name="T4" fmla="*/ 145 w 485"/>
                <a:gd name="T5" fmla="*/ 1153 h 294"/>
                <a:gd name="T6" fmla="*/ 1829 w 485"/>
                <a:gd name="T7" fmla="*/ 970 h 294"/>
                <a:gd name="T8" fmla="*/ 1808 w 485"/>
                <a:gd name="T9" fmla="*/ 273 h 294"/>
                <a:gd name="T10" fmla="*/ 1421 w 485"/>
                <a:gd name="T11" fmla="*/ 34 h 294"/>
                <a:gd name="T12" fmla="*/ 22 w 485"/>
                <a:gd name="T13" fmla="*/ 37 h 2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5" h="294">
                  <a:moveTo>
                    <a:pt x="6" y="8"/>
                  </a:moveTo>
                  <a:cubicBezTo>
                    <a:pt x="21" y="41"/>
                    <a:pt x="19" y="169"/>
                    <a:pt x="17" y="186"/>
                  </a:cubicBezTo>
                  <a:cubicBezTo>
                    <a:pt x="14" y="207"/>
                    <a:pt x="0" y="240"/>
                    <a:pt x="37" y="242"/>
                  </a:cubicBezTo>
                  <a:cubicBezTo>
                    <a:pt x="74" y="244"/>
                    <a:pt x="404" y="294"/>
                    <a:pt x="464" y="203"/>
                  </a:cubicBezTo>
                  <a:cubicBezTo>
                    <a:pt x="485" y="171"/>
                    <a:pt x="478" y="89"/>
                    <a:pt x="459" y="57"/>
                  </a:cubicBezTo>
                  <a:cubicBezTo>
                    <a:pt x="437" y="22"/>
                    <a:pt x="401" y="11"/>
                    <a:pt x="361" y="7"/>
                  </a:cubicBezTo>
                  <a:cubicBezTo>
                    <a:pt x="300" y="0"/>
                    <a:pt x="15" y="3"/>
                    <a:pt x="6" y="8"/>
                  </a:cubicBezTo>
                </a:path>
              </a:pathLst>
            </a:custGeom>
            <a:solidFill>
              <a:srgbClr val="2323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52" name="Freeform 23"/>
            <p:cNvSpPr>
              <a:spLocks/>
            </p:cNvSpPr>
            <p:nvPr/>
          </p:nvSpPr>
          <p:spPr bwMode="auto">
            <a:xfrm>
              <a:off x="1565" y="1315"/>
              <a:ext cx="57" cy="568"/>
            </a:xfrm>
            <a:custGeom>
              <a:avLst/>
              <a:gdLst>
                <a:gd name="T0" fmla="*/ 40 w 36"/>
                <a:gd name="T1" fmla="*/ 0 h 337"/>
                <a:gd name="T2" fmla="*/ 116 w 36"/>
                <a:gd name="T3" fmla="*/ 327 h 337"/>
                <a:gd name="T4" fmla="*/ 124 w 36"/>
                <a:gd name="T5" fmla="*/ 770 h 337"/>
                <a:gd name="T6" fmla="*/ 82 w 36"/>
                <a:gd name="T7" fmla="*/ 1215 h 337"/>
                <a:gd name="T8" fmla="*/ 0 w 36"/>
                <a:gd name="T9" fmla="*/ 1613 h 337"/>
                <a:gd name="T10" fmla="*/ 108 w 36"/>
                <a:gd name="T11" fmla="*/ 1284 h 337"/>
                <a:gd name="T12" fmla="*/ 138 w 36"/>
                <a:gd name="T13" fmla="*/ 861 h 337"/>
                <a:gd name="T14" fmla="*/ 124 w 36"/>
                <a:gd name="T15" fmla="*/ 469 h 337"/>
                <a:gd name="T16" fmla="*/ 87 w 36"/>
                <a:gd name="T17" fmla="*/ 236 h 337"/>
                <a:gd name="T18" fmla="*/ 55 w 36"/>
                <a:gd name="T19" fmla="*/ 78 h 3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337">
                  <a:moveTo>
                    <a:pt x="10" y="0"/>
                  </a:moveTo>
                  <a:cubicBezTo>
                    <a:pt x="23" y="13"/>
                    <a:pt x="28" y="49"/>
                    <a:pt x="29" y="68"/>
                  </a:cubicBezTo>
                  <a:cubicBezTo>
                    <a:pt x="32" y="98"/>
                    <a:pt x="34" y="131"/>
                    <a:pt x="31" y="161"/>
                  </a:cubicBezTo>
                  <a:cubicBezTo>
                    <a:pt x="28" y="192"/>
                    <a:pt x="27" y="224"/>
                    <a:pt x="21" y="254"/>
                  </a:cubicBezTo>
                  <a:cubicBezTo>
                    <a:pt x="16" y="280"/>
                    <a:pt x="10" y="312"/>
                    <a:pt x="0" y="337"/>
                  </a:cubicBezTo>
                  <a:cubicBezTo>
                    <a:pt x="16" y="321"/>
                    <a:pt x="22" y="289"/>
                    <a:pt x="27" y="268"/>
                  </a:cubicBezTo>
                  <a:cubicBezTo>
                    <a:pt x="34" y="239"/>
                    <a:pt x="34" y="209"/>
                    <a:pt x="35" y="180"/>
                  </a:cubicBezTo>
                  <a:cubicBezTo>
                    <a:pt x="36" y="153"/>
                    <a:pt x="35" y="125"/>
                    <a:pt x="31" y="98"/>
                  </a:cubicBezTo>
                  <a:cubicBezTo>
                    <a:pt x="29" y="82"/>
                    <a:pt x="26" y="65"/>
                    <a:pt x="22" y="49"/>
                  </a:cubicBezTo>
                  <a:cubicBezTo>
                    <a:pt x="20" y="38"/>
                    <a:pt x="14" y="26"/>
                    <a:pt x="14" y="16"/>
                  </a:cubicBezTo>
                </a:path>
              </a:pathLst>
            </a:custGeom>
            <a:solidFill>
              <a:srgbClr val="F4A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53" name="Freeform 24"/>
            <p:cNvSpPr>
              <a:spLocks/>
            </p:cNvSpPr>
            <p:nvPr/>
          </p:nvSpPr>
          <p:spPr bwMode="auto">
            <a:xfrm>
              <a:off x="1579" y="1302"/>
              <a:ext cx="665" cy="52"/>
            </a:xfrm>
            <a:custGeom>
              <a:avLst/>
              <a:gdLst>
                <a:gd name="T0" fmla="*/ 14 w 421"/>
                <a:gd name="T1" fmla="*/ 42 h 31"/>
                <a:gd name="T2" fmla="*/ 1447 w 421"/>
                <a:gd name="T3" fmla="*/ 20 h 31"/>
                <a:gd name="T4" fmla="*/ 1659 w 421"/>
                <a:gd name="T5" fmla="*/ 146 h 31"/>
                <a:gd name="T6" fmla="*/ 1428 w 421"/>
                <a:gd name="T7" fmla="*/ 0 h 31"/>
                <a:gd name="T8" fmla="*/ 0 w 421"/>
                <a:gd name="T9" fmla="*/ 0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1" h="31">
                  <a:moveTo>
                    <a:pt x="4" y="9"/>
                  </a:moveTo>
                  <a:cubicBezTo>
                    <a:pt x="187" y="7"/>
                    <a:pt x="367" y="4"/>
                    <a:pt x="367" y="4"/>
                  </a:cubicBezTo>
                  <a:cubicBezTo>
                    <a:pt x="367" y="4"/>
                    <a:pt x="407" y="11"/>
                    <a:pt x="421" y="31"/>
                  </a:cubicBezTo>
                  <a:cubicBezTo>
                    <a:pt x="421" y="31"/>
                    <a:pt x="392" y="0"/>
                    <a:pt x="36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D4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54" name="Freeform 25"/>
            <p:cNvSpPr>
              <a:spLocks/>
            </p:cNvSpPr>
            <p:nvPr/>
          </p:nvSpPr>
          <p:spPr bwMode="auto">
            <a:xfrm>
              <a:off x="866" y="1302"/>
              <a:ext cx="719" cy="86"/>
            </a:xfrm>
            <a:custGeom>
              <a:avLst/>
              <a:gdLst>
                <a:gd name="T0" fmla="*/ 1781 w 455"/>
                <a:gd name="T1" fmla="*/ 0 h 51"/>
                <a:gd name="T2" fmla="*/ 307 w 455"/>
                <a:gd name="T3" fmla="*/ 0 h 51"/>
                <a:gd name="T4" fmla="*/ 0 w 455"/>
                <a:gd name="T5" fmla="*/ 245 h 51"/>
                <a:gd name="T6" fmla="*/ 324 w 455"/>
                <a:gd name="T7" fmla="*/ 62 h 51"/>
                <a:gd name="T8" fmla="*/ 1795 w 455"/>
                <a:gd name="T9" fmla="*/ 42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5" h="51">
                  <a:moveTo>
                    <a:pt x="451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17" y="8"/>
                    <a:pt x="0" y="51"/>
                  </a:cubicBezTo>
                  <a:cubicBezTo>
                    <a:pt x="0" y="51"/>
                    <a:pt x="34" y="13"/>
                    <a:pt x="82" y="13"/>
                  </a:cubicBezTo>
                  <a:cubicBezTo>
                    <a:pt x="105" y="13"/>
                    <a:pt x="281" y="11"/>
                    <a:pt x="455" y="9"/>
                  </a:cubicBezTo>
                </a:path>
              </a:pathLst>
            </a:custGeom>
            <a:solidFill>
              <a:srgbClr val="F4B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55" name="Freeform 26"/>
            <p:cNvSpPr>
              <a:spLocks/>
            </p:cNvSpPr>
            <p:nvPr/>
          </p:nvSpPr>
          <p:spPr bwMode="auto">
            <a:xfrm>
              <a:off x="1633" y="1524"/>
              <a:ext cx="597" cy="59"/>
            </a:xfrm>
            <a:custGeom>
              <a:avLst/>
              <a:gdLst>
                <a:gd name="T0" fmla="*/ 0 w 378"/>
                <a:gd name="T1" fmla="*/ 13 h 35"/>
                <a:gd name="T2" fmla="*/ 5 w 378"/>
                <a:gd name="T3" fmla="*/ 167 h 35"/>
                <a:gd name="T4" fmla="*/ 1489 w 378"/>
                <a:gd name="T5" fmla="*/ 86 h 35"/>
                <a:gd name="T6" fmla="*/ 0 w 378"/>
                <a:gd name="T7" fmla="*/ 13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8" h="35">
                  <a:moveTo>
                    <a:pt x="0" y="3"/>
                  </a:moveTo>
                  <a:cubicBezTo>
                    <a:pt x="0" y="3"/>
                    <a:pt x="1" y="28"/>
                    <a:pt x="1" y="35"/>
                  </a:cubicBezTo>
                  <a:cubicBezTo>
                    <a:pt x="378" y="18"/>
                    <a:pt x="378" y="18"/>
                    <a:pt x="378" y="18"/>
                  </a:cubicBezTo>
                  <a:cubicBezTo>
                    <a:pt x="378" y="18"/>
                    <a:pt x="45" y="0"/>
                    <a:pt x="0" y="3"/>
                  </a:cubicBezTo>
                  <a:close/>
                </a:path>
              </a:pathLst>
            </a:custGeom>
            <a:solidFill>
              <a:srgbClr val="454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56" name="Freeform 27"/>
            <p:cNvSpPr>
              <a:spLocks/>
            </p:cNvSpPr>
            <p:nvPr/>
          </p:nvSpPr>
          <p:spPr bwMode="auto">
            <a:xfrm>
              <a:off x="1633" y="1541"/>
              <a:ext cx="493" cy="20"/>
            </a:xfrm>
            <a:custGeom>
              <a:avLst/>
              <a:gdLst>
                <a:gd name="T0" fmla="*/ 0 w 493"/>
                <a:gd name="T1" fmla="*/ 0 h 20"/>
                <a:gd name="T2" fmla="*/ 1 w 493"/>
                <a:gd name="T3" fmla="*/ 20 h 20"/>
                <a:gd name="T4" fmla="*/ 493 w 493"/>
                <a:gd name="T5" fmla="*/ 14 h 20"/>
                <a:gd name="T6" fmla="*/ 0 w 493"/>
                <a:gd name="T7" fmla="*/ 0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3" h="20">
                  <a:moveTo>
                    <a:pt x="0" y="0"/>
                  </a:moveTo>
                  <a:lnTo>
                    <a:pt x="1" y="20"/>
                  </a:lnTo>
                  <a:lnTo>
                    <a:pt x="493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57" name="Freeform 28"/>
            <p:cNvSpPr>
              <a:spLocks/>
            </p:cNvSpPr>
            <p:nvPr/>
          </p:nvSpPr>
          <p:spPr bwMode="auto">
            <a:xfrm>
              <a:off x="1026" y="1405"/>
              <a:ext cx="1130" cy="27"/>
            </a:xfrm>
            <a:custGeom>
              <a:avLst/>
              <a:gdLst>
                <a:gd name="T0" fmla="*/ 0 w 715"/>
                <a:gd name="T1" fmla="*/ 0 h 16"/>
                <a:gd name="T2" fmla="*/ 2823 w 715"/>
                <a:gd name="T3" fmla="*/ 0 h 16"/>
                <a:gd name="T4" fmla="*/ 0 w 715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5" h="16">
                  <a:moveTo>
                    <a:pt x="0" y="0"/>
                  </a:moveTo>
                  <a:cubicBezTo>
                    <a:pt x="715" y="0"/>
                    <a:pt x="715" y="0"/>
                    <a:pt x="715" y="0"/>
                  </a:cubicBezTo>
                  <a:cubicBezTo>
                    <a:pt x="715" y="0"/>
                    <a:pt x="123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58" name="Freeform 29"/>
            <p:cNvSpPr>
              <a:spLocks/>
            </p:cNvSpPr>
            <p:nvPr/>
          </p:nvSpPr>
          <p:spPr bwMode="auto">
            <a:xfrm>
              <a:off x="1026" y="1732"/>
              <a:ext cx="592" cy="33"/>
            </a:xfrm>
            <a:custGeom>
              <a:avLst/>
              <a:gdLst>
                <a:gd name="T0" fmla="*/ 1470 w 375"/>
                <a:gd name="T1" fmla="*/ 89 h 20"/>
                <a:gd name="T2" fmla="*/ 0 w 375"/>
                <a:gd name="T3" fmla="*/ 0 h 20"/>
                <a:gd name="T4" fmla="*/ 1476 w 375"/>
                <a:gd name="T5" fmla="*/ 0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5" h="20">
                  <a:moveTo>
                    <a:pt x="374" y="20"/>
                  </a:moveTo>
                  <a:cubicBezTo>
                    <a:pt x="261" y="20"/>
                    <a:pt x="132" y="16"/>
                    <a:pt x="0" y="0"/>
                  </a:cubicBezTo>
                  <a:cubicBezTo>
                    <a:pt x="375" y="0"/>
                    <a:pt x="375" y="0"/>
                    <a:pt x="375" y="0"/>
                  </a:cubicBezTo>
                </a:path>
              </a:pathLst>
            </a:custGeom>
            <a:solidFill>
              <a:srgbClr val="F4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59" name="Freeform 30"/>
            <p:cNvSpPr>
              <a:spLocks/>
            </p:cNvSpPr>
            <p:nvPr/>
          </p:nvSpPr>
          <p:spPr bwMode="auto">
            <a:xfrm>
              <a:off x="1617" y="1732"/>
              <a:ext cx="578" cy="33"/>
            </a:xfrm>
            <a:custGeom>
              <a:avLst/>
              <a:gdLst>
                <a:gd name="T0" fmla="*/ 5 w 366"/>
                <a:gd name="T1" fmla="*/ 0 h 20"/>
                <a:gd name="T2" fmla="*/ 1442 w 366"/>
                <a:gd name="T3" fmla="*/ 0 h 20"/>
                <a:gd name="T4" fmla="*/ 0 w 366"/>
                <a:gd name="T5" fmla="*/ 89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6" h="20">
                  <a:moveTo>
                    <a:pt x="1" y="0"/>
                  </a:moveTo>
                  <a:cubicBezTo>
                    <a:pt x="366" y="0"/>
                    <a:pt x="366" y="0"/>
                    <a:pt x="366" y="0"/>
                  </a:cubicBezTo>
                  <a:cubicBezTo>
                    <a:pt x="366" y="0"/>
                    <a:pt x="213" y="19"/>
                    <a:pt x="0" y="20"/>
                  </a:cubicBezTo>
                </a:path>
              </a:pathLst>
            </a:custGeom>
            <a:solidFill>
              <a:srgbClr val="3131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60" name="Freeform 31"/>
            <p:cNvSpPr>
              <a:spLocks/>
            </p:cNvSpPr>
            <p:nvPr/>
          </p:nvSpPr>
          <p:spPr bwMode="auto">
            <a:xfrm>
              <a:off x="675" y="1253"/>
              <a:ext cx="770" cy="741"/>
            </a:xfrm>
            <a:custGeom>
              <a:avLst/>
              <a:gdLst>
                <a:gd name="T0" fmla="*/ 1924 w 487"/>
                <a:gd name="T1" fmla="*/ 2102 h 440"/>
                <a:gd name="T2" fmla="*/ 666 w 487"/>
                <a:gd name="T3" fmla="*/ 2102 h 440"/>
                <a:gd name="T4" fmla="*/ 0 w 487"/>
                <a:gd name="T5" fmla="*/ 1251 h 440"/>
                <a:gd name="T6" fmla="*/ 0 w 487"/>
                <a:gd name="T7" fmla="*/ 854 h 440"/>
                <a:gd name="T8" fmla="*/ 666 w 487"/>
                <a:gd name="T9" fmla="*/ 0 h 440"/>
                <a:gd name="T10" fmla="*/ 177 w 487"/>
                <a:gd name="T11" fmla="*/ 1061 h 440"/>
                <a:gd name="T12" fmla="*/ 761 w 487"/>
                <a:gd name="T13" fmla="*/ 1925 h 440"/>
                <a:gd name="T14" fmla="*/ 1924 w 487"/>
                <a:gd name="T15" fmla="*/ 2102 h 4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7" h="440">
                  <a:moveTo>
                    <a:pt x="487" y="440"/>
                  </a:move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168" y="0"/>
                    <a:pt x="38" y="12"/>
                    <a:pt x="45" y="222"/>
                  </a:cubicBezTo>
                  <a:cubicBezTo>
                    <a:pt x="50" y="366"/>
                    <a:pt x="90" y="403"/>
                    <a:pt x="192" y="403"/>
                  </a:cubicBezTo>
                  <a:cubicBezTo>
                    <a:pt x="293" y="403"/>
                    <a:pt x="487" y="440"/>
                    <a:pt x="487" y="440"/>
                  </a:cubicBezTo>
                  <a:close/>
                </a:path>
              </a:pathLst>
            </a:custGeom>
            <a:solidFill>
              <a:srgbClr val="BF4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61" name="Freeform 32"/>
            <p:cNvSpPr>
              <a:spLocks/>
            </p:cNvSpPr>
            <p:nvPr/>
          </p:nvSpPr>
          <p:spPr bwMode="auto">
            <a:xfrm>
              <a:off x="697" y="1470"/>
              <a:ext cx="105" cy="346"/>
            </a:xfrm>
            <a:custGeom>
              <a:avLst/>
              <a:gdLst>
                <a:gd name="T0" fmla="*/ 266 w 66"/>
                <a:gd name="T1" fmla="*/ 484 h 205"/>
                <a:gd name="T2" fmla="*/ 142 w 66"/>
                <a:gd name="T3" fmla="*/ 986 h 205"/>
                <a:gd name="T4" fmla="*/ 0 w 66"/>
                <a:gd name="T5" fmla="*/ 484 h 205"/>
                <a:gd name="T6" fmla="*/ 124 w 66"/>
                <a:gd name="T7" fmla="*/ 0 h 205"/>
                <a:gd name="T8" fmla="*/ 266 w 66"/>
                <a:gd name="T9" fmla="*/ 484 h 2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" h="205">
                  <a:moveTo>
                    <a:pt x="66" y="101"/>
                  </a:moveTo>
                  <a:cubicBezTo>
                    <a:pt x="66" y="141"/>
                    <a:pt x="54" y="205"/>
                    <a:pt x="35" y="205"/>
                  </a:cubicBezTo>
                  <a:cubicBezTo>
                    <a:pt x="17" y="205"/>
                    <a:pt x="0" y="141"/>
                    <a:pt x="0" y="101"/>
                  </a:cubicBezTo>
                  <a:cubicBezTo>
                    <a:pt x="0" y="61"/>
                    <a:pt x="13" y="0"/>
                    <a:pt x="31" y="0"/>
                  </a:cubicBezTo>
                  <a:cubicBezTo>
                    <a:pt x="49" y="0"/>
                    <a:pt x="66" y="61"/>
                    <a:pt x="66" y="101"/>
                  </a:cubicBezTo>
                  <a:close/>
                </a:path>
              </a:pathLst>
            </a:custGeom>
            <a:solidFill>
              <a:srgbClr val="BF4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62" name="Oval 33"/>
            <p:cNvSpPr>
              <a:spLocks noChangeArrowheads="1"/>
            </p:cNvSpPr>
            <p:nvPr/>
          </p:nvSpPr>
          <p:spPr bwMode="auto">
            <a:xfrm>
              <a:off x="1599" y="1398"/>
              <a:ext cx="26" cy="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63" name="Oval 34"/>
            <p:cNvSpPr>
              <a:spLocks noChangeArrowheads="1"/>
            </p:cNvSpPr>
            <p:nvPr/>
          </p:nvSpPr>
          <p:spPr bwMode="auto">
            <a:xfrm>
              <a:off x="1607" y="1452"/>
              <a:ext cx="18" cy="2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64" name="Oval 35"/>
            <p:cNvSpPr>
              <a:spLocks noChangeArrowheads="1"/>
            </p:cNvSpPr>
            <p:nvPr/>
          </p:nvSpPr>
          <p:spPr bwMode="auto">
            <a:xfrm>
              <a:off x="1615" y="1538"/>
              <a:ext cx="27" cy="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65" name="Freeform 36"/>
            <p:cNvSpPr>
              <a:spLocks/>
            </p:cNvSpPr>
            <p:nvPr/>
          </p:nvSpPr>
          <p:spPr bwMode="auto">
            <a:xfrm>
              <a:off x="814" y="1430"/>
              <a:ext cx="67" cy="266"/>
            </a:xfrm>
            <a:custGeom>
              <a:avLst/>
              <a:gdLst>
                <a:gd name="T0" fmla="*/ 73 w 42"/>
                <a:gd name="T1" fmla="*/ 167 h 158"/>
                <a:gd name="T2" fmla="*/ 97 w 42"/>
                <a:gd name="T3" fmla="*/ 754 h 158"/>
                <a:gd name="T4" fmla="*/ 136 w 42"/>
                <a:gd name="T5" fmla="*/ 273 h 158"/>
                <a:gd name="T6" fmla="*/ 0 w 42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2" h="158">
                  <a:moveTo>
                    <a:pt x="18" y="35"/>
                  </a:moveTo>
                  <a:cubicBezTo>
                    <a:pt x="35" y="78"/>
                    <a:pt x="19" y="116"/>
                    <a:pt x="24" y="158"/>
                  </a:cubicBezTo>
                  <a:cubicBezTo>
                    <a:pt x="40" y="131"/>
                    <a:pt x="42" y="87"/>
                    <a:pt x="33" y="57"/>
                  </a:cubicBezTo>
                  <a:cubicBezTo>
                    <a:pt x="27" y="35"/>
                    <a:pt x="5" y="18"/>
                    <a:pt x="0" y="0"/>
                  </a:cubicBezTo>
                </a:path>
              </a:pathLst>
            </a:custGeom>
            <a:solidFill>
              <a:srgbClr val="F4B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66" name="Oval 37"/>
            <p:cNvSpPr>
              <a:spLocks noChangeArrowheads="1"/>
            </p:cNvSpPr>
            <p:nvPr/>
          </p:nvSpPr>
          <p:spPr bwMode="auto">
            <a:xfrm>
              <a:off x="813" y="1408"/>
              <a:ext cx="58" cy="78"/>
            </a:xfrm>
            <a:prstGeom prst="ellipse">
              <a:avLst/>
            </a:prstGeom>
            <a:solidFill>
              <a:srgbClr val="F4B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67" name="Oval 38"/>
            <p:cNvSpPr>
              <a:spLocks noChangeArrowheads="1"/>
            </p:cNvSpPr>
            <p:nvPr/>
          </p:nvSpPr>
          <p:spPr bwMode="auto">
            <a:xfrm>
              <a:off x="860" y="1514"/>
              <a:ext cx="28" cy="44"/>
            </a:xfrm>
            <a:prstGeom prst="ellipse">
              <a:avLst/>
            </a:prstGeom>
            <a:solidFill>
              <a:srgbClr val="F4B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68" name="Freeform 39"/>
            <p:cNvSpPr>
              <a:spLocks/>
            </p:cNvSpPr>
            <p:nvPr/>
          </p:nvSpPr>
          <p:spPr bwMode="auto">
            <a:xfrm>
              <a:off x="675" y="1253"/>
              <a:ext cx="1725" cy="741"/>
            </a:xfrm>
            <a:custGeom>
              <a:avLst/>
              <a:gdLst>
                <a:gd name="T0" fmla="*/ 4305 w 1092"/>
                <a:gd name="T1" fmla="*/ 1251 h 440"/>
                <a:gd name="T2" fmla="*/ 3643 w 1092"/>
                <a:gd name="T3" fmla="*/ 2102 h 440"/>
                <a:gd name="T4" fmla="*/ 662 w 1092"/>
                <a:gd name="T5" fmla="*/ 2102 h 440"/>
                <a:gd name="T6" fmla="*/ 0 w 1092"/>
                <a:gd name="T7" fmla="*/ 1251 h 440"/>
                <a:gd name="T8" fmla="*/ 0 w 1092"/>
                <a:gd name="T9" fmla="*/ 854 h 440"/>
                <a:gd name="T10" fmla="*/ 662 w 1092"/>
                <a:gd name="T11" fmla="*/ 0 h 440"/>
                <a:gd name="T12" fmla="*/ 3643 w 1092"/>
                <a:gd name="T13" fmla="*/ 0 h 440"/>
                <a:gd name="T14" fmla="*/ 4305 w 1092"/>
                <a:gd name="T15" fmla="*/ 854 h 440"/>
                <a:gd name="T16" fmla="*/ 4305 w 1092"/>
                <a:gd name="T17" fmla="*/ 1251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2" h="440">
                  <a:moveTo>
                    <a:pt x="1092" y="262"/>
                  </a:moveTo>
                  <a:cubicBezTo>
                    <a:pt x="1092" y="361"/>
                    <a:pt x="1017" y="440"/>
                    <a:pt x="924" y="440"/>
                  </a:cubicBez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1017" y="0"/>
                    <a:pt x="1092" y="80"/>
                    <a:pt x="1092" y="179"/>
                  </a:cubicBezTo>
                  <a:lnTo>
                    <a:pt x="1092" y="262"/>
                  </a:lnTo>
                  <a:close/>
                </a:path>
              </a:pathLst>
            </a:custGeom>
            <a:noFill/>
            <a:ln w="952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69" name="Freeform 40"/>
            <p:cNvSpPr>
              <a:spLocks/>
            </p:cNvSpPr>
            <p:nvPr/>
          </p:nvSpPr>
          <p:spPr bwMode="auto">
            <a:xfrm>
              <a:off x="1555" y="1261"/>
              <a:ext cx="54" cy="144"/>
            </a:xfrm>
            <a:custGeom>
              <a:avLst/>
              <a:gdLst>
                <a:gd name="T0" fmla="*/ 0 w 34"/>
                <a:gd name="T1" fmla="*/ 0 h 85"/>
                <a:gd name="T2" fmla="*/ 137 w 34"/>
                <a:gd name="T3" fmla="*/ 413 h 8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" h="85">
                  <a:moveTo>
                    <a:pt x="0" y="0"/>
                  </a:moveTo>
                  <a:cubicBezTo>
                    <a:pt x="0" y="0"/>
                    <a:pt x="29" y="38"/>
                    <a:pt x="34" y="85"/>
                  </a:cubicBezTo>
                </a:path>
              </a:pathLst>
            </a:custGeom>
            <a:noFill/>
            <a:ln w="4763" cap="rnd">
              <a:solidFill>
                <a:srgbClr val="FCFCF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70" name="Freeform 41"/>
            <p:cNvSpPr>
              <a:spLocks/>
            </p:cNvSpPr>
            <p:nvPr/>
          </p:nvSpPr>
          <p:spPr bwMode="auto">
            <a:xfrm>
              <a:off x="1558" y="1743"/>
              <a:ext cx="60" cy="236"/>
            </a:xfrm>
            <a:custGeom>
              <a:avLst/>
              <a:gdLst>
                <a:gd name="T0" fmla="*/ 150 w 38"/>
                <a:gd name="T1" fmla="*/ 0 h 140"/>
                <a:gd name="T2" fmla="*/ 0 w 38"/>
                <a:gd name="T3" fmla="*/ 671 h 14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140">
                  <a:moveTo>
                    <a:pt x="38" y="0"/>
                  </a:moveTo>
                  <a:cubicBezTo>
                    <a:pt x="38" y="0"/>
                    <a:pt x="31" y="94"/>
                    <a:pt x="0" y="140"/>
                  </a:cubicBezTo>
                </a:path>
              </a:pathLst>
            </a:custGeom>
            <a:noFill/>
            <a:ln w="4763" cap="rnd">
              <a:solidFill>
                <a:srgbClr val="FCFCF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71" name="Group 81"/>
          <p:cNvGrpSpPr>
            <a:grpSpLocks/>
          </p:cNvGrpSpPr>
          <p:nvPr/>
        </p:nvGrpSpPr>
        <p:grpSpPr bwMode="auto">
          <a:xfrm rot="5400000">
            <a:off x="8712584" y="2474295"/>
            <a:ext cx="360886" cy="142921"/>
            <a:chOff x="864" y="2592"/>
            <a:chExt cx="1632" cy="645"/>
          </a:xfrm>
        </p:grpSpPr>
        <p:sp>
          <p:nvSpPr>
            <p:cNvPr id="272" name="Freeform 55"/>
            <p:cNvSpPr>
              <a:spLocks/>
            </p:cNvSpPr>
            <p:nvPr/>
          </p:nvSpPr>
          <p:spPr bwMode="auto">
            <a:xfrm>
              <a:off x="864" y="2592"/>
              <a:ext cx="1632" cy="645"/>
            </a:xfrm>
            <a:custGeom>
              <a:avLst/>
              <a:gdLst>
                <a:gd name="T0" fmla="*/ 3645 w 1092"/>
                <a:gd name="T1" fmla="*/ 825 h 440"/>
                <a:gd name="T2" fmla="*/ 3085 w 1092"/>
                <a:gd name="T3" fmla="*/ 1387 h 440"/>
                <a:gd name="T4" fmla="*/ 560 w 1092"/>
                <a:gd name="T5" fmla="*/ 1387 h 440"/>
                <a:gd name="T6" fmla="*/ 0 w 1092"/>
                <a:gd name="T7" fmla="*/ 825 h 440"/>
                <a:gd name="T8" fmla="*/ 0 w 1092"/>
                <a:gd name="T9" fmla="*/ 561 h 440"/>
                <a:gd name="T10" fmla="*/ 560 w 1092"/>
                <a:gd name="T11" fmla="*/ 0 h 440"/>
                <a:gd name="T12" fmla="*/ 3085 w 1092"/>
                <a:gd name="T13" fmla="*/ 0 h 440"/>
                <a:gd name="T14" fmla="*/ 3645 w 1092"/>
                <a:gd name="T15" fmla="*/ 561 h 440"/>
                <a:gd name="T16" fmla="*/ 3645 w 1092"/>
                <a:gd name="T17" fmla="*/ 825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2" h="440">
                  <a:moveTo>
                    <a:pt x="1092" y="262"/>
                  </a:moveTo>
                  <a:cubicBezTo>
                    <a:pt x="1092" y="360"/>
                    <a:pt x="1017" y="440"/>
                    <a:pt x="924" y="440"/>
                  </a:cubicBez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0"/>
                    <a:pt x="0" y="26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1017" y="0"/>
                    <a:pt x="1092" y="80"/>
                    <a:pt x="1092" y="178"/>
                  </a:cubicBezTo>
                  <a:lnTo>
                    <a:pt x="1092" y="26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73" name="Freeform 56"/>
            <p:cNvSpPr>
              <a:spLocks/>
            </p:cNvSpPr>
            <p:nvPr/>
          </p:nvSpPr>
          <p:spPr bwMode="auto">
            <a:xfrm>
              <a:off x="1689" y="2592"/>
              <a:ext cx="807" cy="645"/>
            </a:xfrm>
            <a:custGeom>
              <a:avLst/>
              <a:gdLst>
                <a:gd name="T0" fmla="*/ 0 w 540"/>
                <a:gd name="T1" fmla="*/ 1387 h 440"/>
                <a:gd name="T2" fmla="*/ 1242 w 540"/>
                <a:gd name="T3" fmla="*/ 1387 h 440"/>
                <a:gd name="T4" fmla="*/ 1802 w 540"/>
                <a:gd name="T5" fmla="*/ 825 h 440"/>
                <a:gd name="T6" fmla="*/ 1802 w 540"/>
                <a:gd name="T7" fmla="*/ 561 h 440"/>
                <a:gd name="T8" fmla="*/ 1242 w 540"/>
                <a:gd name="T9" fmla="*/ 0 h 440"/>
                <a:gd name="T10" fmla="*/ 0 w 540"/>
                <a:gd name="T11" fmla="*/ 0 h 440"/>
                <a:gd name="T12" fmla="*/ 161 w 540"/>
                <a:gd name="T13" fmla="*/ 682 h 440"/>
                <a:gd name="T14" fmla="*/ 0 w 540"/>
                <a:gd name="T15" fmla="*/ 1387 h 4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0" h="440">
                  <a:moveTo>
                    <a:pt x="0" y="440"/>
                  </a:moveTo>
                  <a:cubicBezTo>
                    <a:pt x="372" y="440"/>
                    <a:pt x="372" y="440"/>
                    <a:pt x="372" y="440"/>
                  </a:cubicBezTo>
                  <a:cubicBezTo>
                    <a:pt x="465" y="440"/>
                    <a:pt x="540" y="360"/>
                    <a:pt x="540" y="262"/>
                  </a:cubicBezTo>
                  <a:cubicBezTo>
                    <a:pt x="540" y="178"/>
                    <a:pt x="540" y="178"/>
                    <a:pt x="540" y="178"/>
                  </a:cubicBezTo>
                  <a:cubicBezTo>
                    <a:pt x="540" y="80"/>
                    <a:pt x="465" y="0"/>
                    <a:pt x="3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8" y="28"/>
                    <a:pt x="48" y="216"/>
                  </a:cubicBezTo>
                  <a:cubicBezTo>
                    <a:pt x="48" y="404"/>
                    <a:pt x="0" y="440"/>
                    <a:pt x="0" y="440"/>
                  </a:cubicBezTo>
                  <a:close/>
                </a:path>
              </a:pathLst>
            </a:custGeom>
            <a:solidFill>
              <a:srgbClr val="D61E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74" name="Freeform 57"/>
            <p:cNvSpPr>
              <a:spLocks/>
            </p:cNvSpPr>
            <p:nvPr/>
          </p:nvSpPr>
          <p:spPr bwMode="auto">
            <a:xfrm>
              <a:off x="864" y="2592"/>
              <a:ext cx="870" cy="645"/>
            </a:xfrm>
            <a:custGeom>
              <a:avLst/>
              <a:gdLst>
                <a:gd name="T0" fmla="*/ 1843 w 582"/>
                <a:gd name="T1" fmla="*/ 1387 h 440"/>
                <a:gd name="T2" fmla="*/ 559 w 582"/>
                <a:gd name="T3" fmla="*/ 1387 h 440"/>
                <a:gd name="T4" fmla="*/ 0 w 582"/>
                <a:gd name="T5" fmla="*/ 825 h 440"/>
                <a:gd name="T6" fmla="*/ 0 w 582"/>
                <a:gd name="T7" fmla="*/ 563 h 440"/>
                <a:gd name="T8" fmla="*/ 559 w 582"/>
                <a:gd name="T9" fmla="*/ 0 h 440"/>
                <a:gd name="T10" fmla="*/ 308 w 582"/>
                <a:gd name="T11" fmla="*/ 693 h 440"/>
                <a:gd name="T12" fmla="*/ 1736 w 582"/>
                <a:gd name="T13" fmla="*/ 1198 h 440"/>
                <a:gd name="T14" fmla="*/ 1945 w 582"/>
                <a:gd name="T15" fmla="*/ 1201 h 440"/>
                <a:gd name="T16" fmla="*/ 1843 w 582"/>
                <a:gd name="T17" fmla="*/ 1387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82" h="440">
                  <a:moveTo>
                    <a:pt x="552" y="440"/>
                  </a:moveTo>
                  <a:cubicBezTo>
                    <a:pt x="167" y="440"/>
                    <a:pt x="167" y="440"/>
                    <a:pt x="167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7" y="0"/>
                  </a:cubicBezTo>
                  <a:cubicBezTo>
                    <a:pt x="167" y="0"/>
                    <a:pt x="88" y="4"/>
                    <a:pt x="92" y="220"/>
                  </a:cubicBezTo>
                  <a:cubicBezTo>
                    <a:pt x="94" y="365"/>
                    <a:pt x="212" y="380"/>
                    <a:pt x="520" y="380"/>
                  </a:cubicBezTo>
                  <a:cubicBezTo>
                    <a:pt x="541" y="380"/>
                    <a:pt x="562" y="381"/>
                    <a:pt x="582" y="381"/>
                  </a:cubicBezTo>
                  <a:cubicBezTo>
                    <a:pt x="582" y="381"/>
                    <a:pt x="564" y="436"/>
                    <a:pt x="552" y="44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75" name="Freeform 58"/>
            <p:cNvSpPr>
              <a:spLocks/>
            </p:cNvSpPr>
            <p:nvPr/>
          </p:nvSpPr>
          <p:spPr bwMode="auto">
            <a:xfrm>
              <a:off x="1689" y="3061"/>
              <a:ext cx="794" cy="176"/>
            </a:xfrm>
            <a:custGeom>
              <a:avLst/>
              <a:gdLst>
                <a:gd name="T0" fmla="*/ 0 w 531"/>
                <a:gd name="T1" fmla="*/ 378 h 120"/>
                <a:gd name="T2" fmla="*/ 1243 w 531"/>
                <a:gd name="T3" fmla="*/ 378 h 120"/>
                <a:gd name="T4" fmla="*/ 1775 w 531"/>
                <a:gd name="T5" fmla="*/ 0 h 120"/>
                <a:gd name="T6" fmla="*/ 100 w 531"/>
                <a:gd name="T7" fmla="*/ 192 h 120"/>
                <a:gd name="T8" fmla="*/ 0 w 531"/>
                <a:gd name="T9" fmla="*/ 378 h 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1" h="120">
                  <a:moveTo>
                    <a:pt x="0" y="120"/>
                  </a:moveTo>
                  <a:cubicBezTo>
                    <a:pt x="372" y="120"/>
                    <a:pt x="372" y="120"/>
                    <a:pt x="372" y="120"/>
                  </a:cubicBezTo>
                  <a:cubicBezTo>
                    <a:pt x="446" y="120"/>
                    <a:pt x="508" y="70"/>
                    <a:pt x="531" y="0"/>
                  </a:cubicBezTo>
                  <a:cubicBezTo>
                    <a:pt x="459" y="78"/>
                    <a:pt x="300" y="63"/>
                    <a:pt x="30" y="61"/>
                  </a:cubicBezTo>
                  <a:cubicBezTo>
                    <a:pt x="30" y="61"/>
                    <a:pt x="18" y="104"/>
                    <a:pt x="0" y="120"/>
                  </a:cubicBezTo>
                  <a:close/>
                </a:path>
              </a:pathLst>
            </a:custGeom>
            <a:solidFill>
              <a:srgbClr val="CC1C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76" name="Oval 59"/>
            <p:cNvSpPr>
              <a:spLocks noChangeArrowheads="1"/>
            </p:cNvSpPr>
            <p:nvPr/>
          </p:nvSpPr>
          <p:spPr bwMode="auto">
            <a:xfrm>
              <a:off x="867" y="2695"/>
              <a:ext cx="203" cy="460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77" name="Freeform 60"/>
            <p:cNvSpPr>
              <a:spLocks/>
            </p:cNvSpPr>
            <p:nvPr/>
          </p:nvSpPr>
          <p:spPr bwMode="auto">
            <a:xfrm>
              <a:off x="1106" y="2697"/>
              <a:ext cx="657" cy="413"/>
            </a:xfrm>
            <a:custGeom>
              <a:avLst/>
              <a:gdLst>
                <a:gd name="T0" fmla="*/ 0 w 439"/>
                <a:gd name="T1" fmla="*/ 63 h 281"/>
                <a:gd name="T2" fmla="*/ 67 w 439"/>
                <a:gd name="T3" fmla="*/ 422 h 281"/>
                <a:gd name="T4" fmla="*/ 127 w 439"/>
                <a:gd name="T5" fmla="*/ 723 h 281"/>
                <a:gd name="T6" fmla="*/ 1443 w 439"/>
                <a:gd name="T7" fmla="*/ 750 h 281"/>
                <a:gd name="T8" fmla="*/ 1458 w 439"/>
                <a:gd name="T9" fmla="*/ 367 h 281"/>
                <a:gd name="T10" fmla="*/ 1411 w 439"/>
                <a:gd name="T11" fmla="*/ 56 h 281"/>
                <a:gd name="T12" fmla="*/ 19 w 439"/>
                <a:gd name="T13" fmla="*/ 56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9" h="281">
                  <a:moveTo>
                    <a:pt x="0" y="20"/>
                  </a:moveTo>
                  <a:cubicBezTo>
                    <a:pt x="13" y="57"/>
                    <a:pt x="17" y="93"/>
                    <a:pt x="20" y="133"/>
                  </a:cubicBezTo>
                  <a:cubicBezTo>
                    <a:pt x="23" y="162"/>
                    <a:pt x="14" y="206"/>
                    <a:pt x="38" y="228"/>
                  </a:cubicBezTo>
                  <a:cubicBezTo>
                    <a:pt x="56" y="244"/>
                    <a:pt x="419" y="281"/>
                    <a:pt x="430" y="236"/>
                  </a:cubicBezTo>
                  <a:cubicBezTo>
                    <a:pt x="438" y="209"/>
                    <a:pt x="439" y="146"/>
                    <a:pt x="435" y="116"/>
                  </a:cubicBezTo>
                  <a:cubicBezTo>
                    <a:pt x="432" y="95"/>
                    <a:pt x="439" y="33"/>
                    <a:pt x="421" y="18"/>
                  </a:cubicBezTo>
                  <a:cubicBezTo>
                    <a:pt x="408" y="6"/>
                    <a:pt x="25" y="0"/>
                    <a:pt x="6" y="18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78" name="Freeform 61"/>
            <p:cNvSpPr>
              <a:spLocks/>
            </p:cNvSpPr>
            <p:nvPr/>
          </p:nvSpPr>
          <p:spPr bwMode="auto">
            <a:xfrm>
              <a:off x="1745" y="2708"/>
              <a:ext cx="725" cy="431"/>
            </a:xfrm>
            <a:custGeom>
              <a:avLst/>
              <a:gdLst>
                <a:gd name="T0" fmla="*/ 19 w 485"/>
                <a:gd name="T1" fmla="*/ 26 h 294"/>
                <a:gd name="T2" fmla="*/ 55 w 485"/>
                <a:gd name="T3" fmla="*/ 586 h 294"/>
                <a:gd name="T4" fmla="*/ 123 w 485"/>
                <a:gd name="T5" fmla="*/ 762 h 294"/>
                <a:gd name="T6" fmla="*/ 1550 w 485"/>
                <a:gd name="T7" fmla="*/ 641 h 294"/>
                <a:gd name="T8" fmla="*/ 1532 w 485"/>
                <a:gd name="T9" fmla="*/ 180 h 294"/>
                <a:gd name="T10" fmla="*/ 1206 w 485"/>
                <a:gd name="T11" fmla="*/ 22 h 294"/>
                <a:gd name="T12" fmla="*/ 19 w 485"/>
                <a:gd name="T13" fmla="*/ 26 h 2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5" h="294">
                  <a:moveTo>
                    <a:pt x="6" y="8"/>
                  </a:moveTo>
                  <a:cubicBezTo>
                    <a:pt x="21" y="41"/>
                    <a:pt x="19" y="169"/>
                    <a:pt x="17" y="186"/>
                  </a:cubicBezTo>
                  <a:cubicBezTo>
                    <a:pt x="14" y="207"/>
                    <a:pt x="0" y="240"/>
                    <a:pt x="37" y="242"/>
                  </a:cubicBezTo>
                  <a:cubicBezTo>
                    <a:pt x="74" y="244"/>
                    <a:pt x="404" y="294"/>
                    <a:pt x="464" y="203"/>
                  </a:cubicBezTo>
                  <a:cubicBezTo>
                    <a:pt x="485" y="171"/>
                    <a:pt x="478" y="89"/>
                    <a:pt x="459" y="57"/>
                  </a:cubicBezTo>
                  <a:cubicBezTo>
                    <a:pt x="437" y="22"/>
                    <a:pt x="401" y="11"/>
                    <a:pt x="361" y="7"/>
                  </a:cubicBezTo>
                  <a:cubicBezTo>
                    <a:pt x="300" y="0"/>
                    <a:pt x="15" y="3"/>
                    <a:pt x="6" y="8"/>
                  </a:cubicBezTo>
                </a:path>
              </a:pathLst>
            </a:custGeom>
            <a:solidFill>
              <a:srgbClr val="E22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79" name="Freeform 62"/>
            <p:cNvSpPr>
              <a:spLocks/>
            </p:cNvSpPr>
            <p:nvPr/>
          </p:nvSpPr>
          <p:spPr bwMode="auto">
            <a:xfrm>
              <a:off x="1706" y="2646"/>
              <a:ext cx="54" cy="494"/>
            </a:xfrm>
            <a:custGeom>
              <a:avLst/>
              <a:gdLst>
                <a:gd name="T0" fmla="*/ 35 w 36"/>
                <a:gd name="T1" fmla="*/ 0 h 337"/>
                <a:gd name="T2" fmla="*/ 99 w 36"/>
                <a:gd name="T3" fmla="*/ 215 h 337"/>
                <a:gd name="T4" fmla="*/ 107 w 36"/>
                <a:gd name="T5" fmla="*/ 507 h 337"/>
                <a:gd name="T6" fmla="*/ 72 w 36"/>
                <a:gd name="T7" fmla="*/ 799 h 337"/>
                <a:gd name="T8" fmla="*/ 0 w 36"/>
                <a:gd name="T9" fmla="*/ 1061 h 337"/>
                <a:gd name="T10" fmla="*/ 93 w 36"/>
                <a:gd name="T11" fmla="*/ 844 h 337"/>
                <a:gd name="T12" fmla="*/ 120 w 36"/>
                <a:gd name="T13" fmla="*/ 567 h 337"/>
                <a:gd name="T14" fmla="*/ 107 w 36"/>
                <a:gd name="T15" fmla="*/ 309 h 337"/>
                <a:gd name="T16" fmla="*/ 75 w 36"/>
                <a:gd name="T17" fmla="*/ 155 h 337"/>
                <a:gd name="T18" fmla="*/ 48 w 36"/>
                <a:gd name="T19" fmla="*/ 50 h 3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337">
                  <a:moveTo>
                    <a:pt x="10" y="0"/>
                  </a:moveTo>
                  <a:cubicBezTo>
                    <a:pt x="23" y="13"/>
                    <a:pt x="28" y="49"/>
                    <a:pt x="29" y="68"/>
                  </a:cubicBezTo>
                  <a:cubicBezTo>
                    <a:pt x="32" y="98"/>
                    <a:pt x="34" y="131"/>
                    <a:pt x="31" y="161"/>
                  </a:cubicBezTo>
                  <a:cubicBezTo>
                    <a:pt x="28" y="192"/>
                    <a:pt x="27" y="224"/>
                    <a:pt x="21" y="254"/>
                  </a:cubicBezTo>
                  <a:cubicBezTo>
                    <a:pt x="16" y="280"/>
                    <a:pt x="10" y="312"/>
                    <a:pt x="0" y="337"/>
                  </a:cubicBezTo>
                  <a:cubicBezTo>
                    <a:pt x="16" y="321"/>
                    <a:pt x="22" y="289"/>
                    <a:pt x="27" y="268"/>
                  </a:cubicBezTo>
                  <a:cubicBezTo>
                    <a:pt x="34" y="239"/>
                    <a:pt x="34" y="209"/>
                    <a:pt x="35" y="180"/>
                  </a:cubicBezTo>
                  <a:cubicBezTo>
                    <a:pt x="36" y="153"/>
                    <a:pt x="35" y="125"/>
                    <a:pt x="31" y="98"/>
                  </a:cubicBezTo>
                  <a:cubicBezTo>
                    <a:pt x="29" y="82"/>
                    <a:pt x="26" y="65"/>
                    <a:pt x="22" y="49"/>
                  </a:cubicBezTo>
                  <a:cubicBezTo>
                    <a:pt x="20" y="38"/>
                    <a:pt x="14" y="26"/>
                    <a:pt x="14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80" name="Freeform 63"/>
            <p:cNvSpPr>
              <a:spLocks/>
            </p:cNvSpPr>
            <p:nvPr/>
          </p:nvSpPr>
          <p:spPr bwMode="auto">
            <a:xfrm>
              <a:off x="1719" y="2635"/>
              <a:ext cx="629" cy="45"/>
            </a:xfrm>
            <a:custGeom>
              <a:avLst/>
              <a:gdLst>
                <a:gd name="T0" fmla="*/ 13 w 421"/>
                <a:gd name="T1" fmla="*/ 28 h 31"/>
                <a:gd name="T2" fmla="*/ 1224 w 421"/>
                <a:gd name="T3" fmla="*/ 13 h 31"/>
                <a:gd name="T4" fmla="*/ 1404 w 421"/>
                <a:gd name="T5" fmla="*/ 94 h 31"/>
                <a:gd name="T6" fmla="*/ 1207 w 421"/>
                <a:gd name="T7" fmla="*/ 0 h 31"/>
                <a:gd name="T8" fmla="*/ 0 w 421"/>
                <a:gd name="T9" fmla="*/ 0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1" h="31">
                  <a:moveTo>
                    <a:pt x="4" y="9"/>
                  </a:moveTo>
                  <a:cubicBezTo>
                    <a:pt x="187" y="7"/>
                    <a:pt x="367" y="4"/>
                    <a:pt x="367" y="4"/>
                  </a:cubicBezTo>
                  <a:cubicBezTo>
                    <a:pt x="367" y="4"/>
                    <a:pt x="407" y="11"/>
                    <a:pt x="421" y="31"/>
                  </a:cubicBezTo>
                  <a:cubicBezTo>
                    <a:pt x="421" y="31"/>
                    <a:pt x="392" y="0"/>
                    <a:pt x="36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A64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81" name="Freeform 64"/>
            <p:cNvSpPr>
              <a:spLocks/>
            </p:cNvSpPr>
            <p:nvPr/>
          </p:nvSpPr>
          <p:spPr bwMode="auto">
            <a:xfrm>
              <a:off x="1045" y="2635"/>
              <a:ext cx="680" cy="75"/>
            </a:xfrm>
            <a:custGeom>
              <a:avLst/>
              <a:gdLst>
                <a:gd name="T0" fmla="*/ 1505 w 455"/>
                <a:gd name="T1" fmla="*/ 0 h 51"/>
                <a:gd name="T2" fmla="*/ 262 w 455"/>
                <a:gd name="T3" fmla="*/ 0 h 51"/>
                <a:gd name="T4" fmla="*/ 0 w 455"/>
                <a:gd name="T5" fmla="*/ 162 h 51"/>
                <a:gd name="T6" fmla="*/ 275 w 455"/>
                <a:gd name="T7" fmla="*/ 41 h 51"/>
                <a:gd name="T8" fmla="*/ 1518 w 455"/>
                <a:gd name="T9" fmla="*/ 28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5" h="51">
                  <a:moveTo>
                    <a:pt x="451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17" y="8"/>
                    <a:pt x="0" y="51"/>
                  </a:cubicBezTo>
                  <a:cubicBezTo>
                    <a:pt x="0" y="51"/>
                    <a:pt x="34" y="13"/>
                    <a:pt x="82" y="13"/>
                  </a:cubicBezTo>
                  <a:cubicBezTo>
                    <a:pt x="105" y="13"/>
                    <a:pt x="281" y="11"/>
                    <a:pt x="455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82" name="Freeform 65"/>
            <p:cNvSpPr>
              <a:spLocks/>
            </p:cNvSpPr>
            <p:nvPr/>
          </p:nvSpPr>
          <p:spPr bwMode="auto">
            <a:xfrm>
              <a:off x="1770" y="2828"/>
              <a:ext cx="565" cy="51"/>
            </a:xfrm>
            <a:custGeom>
              <a:avLst/>
              <a:gdLst>
                <a:gd name="T0" fmla="*/ 0 w 378"/>
                <a:gd name="T1" fmla="*/ 9 h 35"/>
                <a:gd name="T2" fmla="*/ 1 w 378"/>
                <a:gd name="T3" fmla="*/ 108 h 35"/>
                <a:gd name="T4" fmla="*/ 1263 w 378"/>
                <a:gd name="T5" fmla="*/ 55 h 35"/>
                <a:gd name="T6" fmla="*/ 0 w 378"/>
                <a:gd name="T7" fmla="*/ 9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8" h="35">
                  <a:moveTo>
                    <a:pt x="0" y="3"/>
                  </a:moveTo>
                  <a:cubicBezTo>
                    <a:pt x="0" y="3"/>
                    <a:pt x="1" y="28"/>
                    <a:pt x="1" y="35"/>
                  </a:cubicBezTo>
                  <a:cubicBezTo>
                    <a:pt x="378" y="18"/>
                    <a:pt x="378" y="18"/>
                    <a:pt x="378" y="18"/>
                  </a:cubicBezTo>
                  <a:cubicBezTo>
                    <a:pt x="378" y="18"/>
                    <a:pt x="45" y="0"/>
                    <a:pt x="0" y="3"/>
                  </a:cubicBezTo>
                  <a:close/>
                </a:path>
              </a:pathLst>
            </a:custGeom>
            <a:solidFill>
              <a:srgbClr val="E74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83" name="Freeform 66"/>
            <p:cNvSpPr>
              <a:spLocks/>
            </p:cNvSpPr>
            <p:nvPr/>
          </p:nvSpPr>
          <p:spPr bwMode="auto">
            <a:xfrm>
              <a:off x="1770" y="2843"/>
              <a:ext cx="467" cy="17"/>
            </a:xfrm>
            <a:custGeom>
              <a:avLst/>
              <a:gdLst>
                <a:gd name="T0" fmla="*/ 0 w 493"/>
                <a:gd name="T1" fmla="*/ 0 h 20"/>
                <a:gd name="T2" fmla="*/ 1 w 493"/>
                <a:gd name="T3" fmla="*/ 12 h 20"/>
                <a:gd name="T4" fmla="*/ 419 w 493"/>
                <a:gd name="T5" fmla="*/ 9 h 20"/>
                <a:gd name="T6" fmla="*/ 0 w 493"/>
                <a:gd name="T7" fmla="*/ 0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3" h="20">
                  <a:moveTo>
                    <a:pt x="0" y="0"/>
                  </a:moveTo>
                  <a:lnTo>
                    <a:pt x="1" y="20"/>
                  </a:lnTo>
                  <a:lnTo>
                    <a:pt x="493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84" name="Freeform 67"/>
            <p:cNvSpPr>
              <a:spLocks/>
            </p:cNvSpPr>
            <p:nvPr/>
          </p:nvSpPr>
          <p:spPr bwMode="auto">
            <a:xfrm>
              <a:off x="1196" y="2724"/>
              <a:ext cx="1069" cy="24"/>
            </a:xfrm>
            <a:custGeom>
              <a:avLst/>
              <a:gdLst>
                <a:gd name="T0" fmla="*/ 0 w 715"/>
                <a:gd name="T1" fmla="*/ 0 h 16"/>
                <a:gd name="T2" fmla="*/ 2389 w 715"/>
                <a:gd name="T3" fmla="*/ 0 h 16"/>
                <a:gd name="T4" fmla="*/ 0 w 715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5" h="16">
                  <a:moveTo>
                    <a:pt x="0" y="0"/>
                  </a:moveTo>
                  <a:cubicBezTo>
                    <a:pt x="715" y="0"/>
                    <a:pt x="715" y="0"/>
                    <a:pt x="715" y="0"/>
                  </a:cubicBezTo>
                  <a:cubicBezTo>
                    <a:pt x="715" y="0"/>
                    <a:pt x="123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85" name="Freeform 68"/>
            <p:cNvSpPr>
              <a:spLocks/>
            </p:cNvSpPr>
            <p:nvPr/>
          </p:nvSpPr>
          <p:spPr bwMode="auto">
            <a:xfrm>
              <a:off x="1196" y="3009"/>
              <a:ext cx="560" cy="29"/>
            </a:xfrm>
            <a:custGeom>
              <a:avLst/>
              <a:gdLst>
                <a:gd name="T0" fmla="*/ 1247 w 375"/>
                <a:gd name="T1" fmla="*/ 61 h 20"/>
                <a:gd name="T2" fmla="*/ 0 w 375"/>
                <a:gd name="T3" fmla="*/ 0 h 20"/>
                <a:gd name="T4" fmla="*/ 1248 w 375"/>
                <a:gd name="T5" fmla="*/ 0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5" h="20">
                  <a:moveTo>
                    <a:pt x="374" y="20"/>
                  </a:moveTo>
                  <a:cubicBezTo>
                    <a:pt x="261" y="20"/>
                    <a:pt x="132" y="16"/>
                    <a:pt x="0" y="0"/>
                  </a:cubicBezTo>
                  <a:cubicBezTo>
                    <a:pt x="375" y="0"/>
                    <a:pt x="375" y="0"/>
                    <a:pt x="37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86" name="Freeform 69"/>
            <p:cNvSpPr>
              <a:spLocks/>
            </p:cNvSpPr>
            <p:nvPr/>
          </p:nvSpPr>
          <p:spPr bwMode="auto">
            <a:xfrm>
              <a:off x="1755" y="3009"/>
              <a:ext cx="547" cy="29"/>
            </a:xfrm>
            <a:custGeom>
              <a:avLst/>
              <a:gdLst>
                <a:gd name="T0" fmla="*/ 1 w 366"/>
                <a:gd name="T1" fmla="*/ 0 h 20"/>
                <a:gd name="T2" fmla="*/ 1223 w 366"/>
                <a:gd name="T3" fmla="*/ 0 h 20"/>
                <a:gd name="T4" fmla="*/ 0 w 366"/>
                <a:gd name="T5" fmla="*/ 61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6" h="20">
                  <a:moveTo>
                    <a:pt x="1" y="0"/>
                  </a:moveTo>
                  <a:cubicBezTo>
                    <a:pt x="366" y="0"/>
                    <a:pt x="366" y="0"/>
                    <a:pt x="366" y="0"/>
                  </a:cubicBezTo>
                  <a:cubicBezTo>
                    <a:pt x="366" y="0"/>
                    <a:pt x="213" y="19"/>
                    <a:pt x="0" y="20"/>
                  </a:cubicBezTo>
                </a:path>
              </a:pathLst>
            </a:custGeom>
            <a:solidFill>
              <a:srgbClr val="E74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87" name="Freeform 70"/>
            <p:cNvSpPr>
              <a:spLocks/>
            </p:cNvSpPr>
            <p:nvPr/>
          </p:nvSpPr>
          <p:spPr bwMode="auto">
            <a:xfrm>
              <a:off x="864" y="2592"/>
              <a:ext cx="728" cy="645"/>
            </a:xfrm>
            <a:custGeom>
              <a:avLst/>
              <a:gdLst>
                <a:gd name="T0" fmla="*/ 1626 w 487"/>
                <a:gd name="T1" fmla="*/ 1387 h 440"/>
                <a:gd name="T2" fmla="*/ 561 w 487"/>
                <a:gd name="T3" fmla="*/ 1387 h 440"/>
                <a:gd name="T4" fmla="*/ 0 w 487"/>
                <a:gd name="T5" fmla="*/ 825 h 440"/>
                <a:gd name="T6" fmla="*/ 0 w 487"/>
                <a:gd name="T7" fmla="*/ 563 h 440"/>
                <a:gd name="T8" fmla="*/ 561 w 487"/>
                <a:gd name="T9" fmla="*/ 0 h 440"/>
                <a:gd name="T10" fmla="*/ 149 w 487"/>
                <a:gd name="T11" fmla="*/ 698 h 440"/>
                <a:gd name="T12" fmla="*/ 641 w 487"/>
                <a:gd name="T13" fmla="*/ 1269 h 440"/>
                <a:gd name="T14" fmla="*/ 1626 w 487"/>
                <a:gd name="T15" fmla="*/ 1387 h 4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7" h="440">
                  <a:moveTo>
                    <a:pt x="487" y="440"/>
                  </a:move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168" y="0"/>
                    <a:pt x="38" y="12"/>
                    <a:pt x="45" y="222"/>
                  </a:cubicBezTo>
                  <a:cubicBezTo>
                    <a:pt x="50" y="366"/>
                    <a:pt x="90" y="403"/>
                    <a:pt x="192" y="403"/>
                  </a:cubicBezTo>
                  <a:cubicBezTo>
                    <a:pt x="293" y="403"/>
                    <a:pt x="487" y="440"/>
                    <a:pt x="487" y="440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88" name="Freeform 71"/>
            <p:cNvSpPr>
              <a:spLocks/>
            </p:cNvSpPr>
            <p:nvPr/>
          </p:nvSpPr>
          <p:spPr bwMode="auto">
            <a:xfrm>
              <a:off x="885" y="2781"/>
              <a:ext cx="99" cy="301"/>
            </a:xfrm>
            <a:custGeom>
              <a:avLst/>
              <a:gdLst>
                <a:gd name="T0" fmla="*/ 224 w 66"/>
                <a:gd name="T1" fmla="*/ 319 h 205"/>
                <a:gd name="T2" fmla="*/ 120 w 66"/>
                <a:gd name="T3" fmla="*/ 649 h 205"/>
                <a:gd name="T4" fmla="*/ 0 w 66"/>
                <a:gd name="T5" fmla="*/ 319 h 205"/>
                <a:gd name="T6" fmla="*/ 107 w 66"/>
                <a:gd name="T7" fmla="*/ 0 h 205"/>
                <a:gd name="T8" fmla="*/ 224 w 66"/>
                <a:gd name="T9" fmla="*/ 319 h 2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" h="205">
                  <a:moveTo>
                    <a:pt x="66" y="101"/>
                  </a:moveTo>
                  <a:cubicBezTo>
                    <a:pt x="66" y="141"/>
                    <a:pt x="54" y="205"/>
                    <a:pt x="35" y="205"/>
                  </a:cubicBezTo>
                  <a:cubicBezTo>
                    <a:pt x="17" y="205"/>
                    <a:pt x="0" y="141"/>
                    <a:pt x="0" y="101"/>
                  </a:cubicBezTo>
                  <a:cubicBezTo>
                    <a:pt x="0" y="61"/>
                    <a:pt x="13" y="0"/>
                    <a:pt x="31" y="0"/>
                  </a:cubicBezTo>
                  <a:cubicBezTo>
                    <a:pt x="49" y="0"/>
                    <a:pt x="66" y="61"/>
                    <a:pt x="66" y="10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89" name="Oval 72"/>
            <p:cNvSpPr>
              <a:spLocks noChangeArrowheads="1"/>
            </p:cNvSpPr>
            <p:nvPr/>
          </p:nvSpPr>
          <p:spPr bwMode="auto">
            <a:xfrm>
              <a:off x="1738" y="2718"/>
              <a:ext cx="25" cy="2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90" name="Oval 73"/>
            <p:cNvSpPr>
              <a:spLocks noChangeArrowheads="1"/>
            </p:cNvSpPr>
            <p:nvPr/>
          </p:nvSpPr>
          <p:spPr bwMode="auto">
            <a:xfrm>
              <a:off x="1746" y="2765"/>
              <a:ext cx="17" cy="1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91" name="Oval 74"/>
            <p:cNvSpPr>
              <a:spLocks noChangeArrowheads="1"/>
            </p:cNvSpPr>
            <p:nvPr/>
          </p:nvSpPr>
          <p:spPr bwMode="auto">
            <a:xfrm>
              <a:off x="1753" y="2840"/>
              <a:ext cx="26" cy="2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92" name="Freeform 75"/>
            <p:cNvSpPr>
              <a:spLocks/>
            </p:cNvSpPr>
            <p:nvPr/>
          </p:nvSpPr>
          <p:spPr bwMode="auto">
            <a:xfrm>
              <a:off x="996" y="2746"/>
              <a:ext cx="63" cy="232"/>
            </a:xfrm>
            <a:custGeom>
              <a:avLst/>
              <a:gdLst>
                <a:gd name="T0" fmla="*/ 62 w 42"/>
                <a:gd name="T1" fmla="*/ 110 h 158"/>
                <a:gd name="T2" fmla="*/ 81 w 42"/>
                <a:gd name="T3" fmla="*/ 501 h 158"/>
                <a:gd name="T4" fmla="*/ 113 w 42"/>
                <a:gd name="T5" fmla="*/ 181 h 158"/>
                <a:gd name="T6" fmla="*/ 0 w 42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2" h="158">
                  <a:moveTo>
                    <a:pt x="18" y="35"/>
                  </a:moveTo>
                  <a:cubicBezTo>
                    <a:pt x="35" y="78"/>
                    <a:pt x="19" y="116"/>
                    <a:pt x="24" y="158"/>
                  </a:cubicBezTo>
                  <a:cubicBezTo>
                    <a:pt x="40" y="131"/>
                    <a:pt x="42" y="87"/>
                    <a:pt x="33" y="57"/>
                  </a:cubicBezTo>
                  <a:cubicBezTo>
                    <a:pt x="27" y="35"/>
                    <a:pt x="5" y="18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93" name="Oval 76"/>
            <p:cNvSpPr>
              <a:spLocks noChangeArrowheads="1"/>
            </p:cNvSpPr>
            <p:nvPr/>
          </p:nvSpPr>
          <p:spPr bwMode="auto">
            <a:xfrm>
              <a:off x="995" y="2727"/>
              <a:ext cx="54" cy="6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94" name="Oval 77"/>
            <p:cNvSpPr>
              <a:spLocks noChangeArrowheads="1"/>
            </p:cNvSpPr>
            <p:nvPr/>
          </p:nvSpPr>
          <p:spPr bwMode="auto">
            <a:xfrm>
              <a:off x="1039" y="2819"/>
              <a:ext cx="27" cy="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95" name="Freeform 78"/>
            <p:cNvSpPr>
              <a:spLocks/>
            </p:cNvSpPr>
            <p:nvPr/>
          </p:nvSpPr>
          <p:spPr bwMode="auto">
            <a:xfrm>
              <a:off x="864" y="2592"/>
              <a:ext cx="1632" cy="645"/>
            </a:xfrm>
            <a:custGeom>
              <a:avLst/>
              <a:gdLst>
                <a:gd name="T0" fmla="*/ 3645 w 1092"/>
                <a:gd name="T1" fmla="*/ 825 h 440"/>
                <a:gd name="T2" fmla="*/ 3085 w 1092"/>
                <a:gd name="T3" fmla="*/ 1387 h 440"/>
                <a:gd name="T4" fmla="*/ 560 w 1092"/>
                <a:gd name="T5" fmla="*/ 1387 h 440"/>
                <a:gd name="T6" fmla="*/ 0 w 1092"/>
                <a:gd name="T7" fmla="*/ 825 h 440"/>
                <a:gd name="T8" fmla="*/ 0 w 1092"/>
                <a:gd name="T9" fmla="*/ 563 h 440"/>
                <a:gd name="T10" fmla="*/ 560 w 1092"/>
                <a:gd name="T11" fmla="*/ 0 h 440"/>
                <a:gd name="T12" fmla="*/ 3085 w 1092"/>
                <a:gd name="T13" fmla="*/ 0 h 440"/>
                <a:gd name="T14" fmla="*/ 3645 w 1092"/>
                <a:gd name="T15" fmla="*/ 563 h 440"/>
                <a:gd name="T16" fmla="*/ 3645 w 1092"/>
                <a:gd name="T17" fmla="*/ 825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2" h="440">
                  <a:moveTo>
                    <a:pt x="1092" y="262"/>
                  </a:moveTo>
                  <a:cubicBezTo>
                    <a:pt x="1092" y="361"/>
                    <a:pt x="1017" y="440"/>
                    <a:pt x="924" y="440"/>
                  </a:cubicBez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1017" y="0"/>
                    <a:pt x="1092" y="80"/>
                    <a:pt x="1092" y="179"/>
                  </a:cubicBezTo>
                  <a:lnTo>
                    <a:pt x="1092" y="262"/>
                  </a:lnTo>
                  <a:close/>
                </a:path>
              </a:pathLst>
            </a:custGeom>
            <a:noFill/>
            <a:ln w="952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96" name="Freeform 79"/>
            <p:cNvSpPr>
              <a:spLocks/>
            </p:cNvSpPr>
            <p:nvPr/>
          </p:nvSpPr>
          <p:spPr bwMode="auto">
            <a:xfrm>
              <a:off x="1697" y="2599"/>
              <a:ext cx="51" cy="125"/>
            </a:xfrm>
            <a:custGeom>
              <a:avLst/>
              <a:gdLst>
                <a:gd name="T0" fmla="*/ 0 w 34"/>
                <a:gd name="T1" fmla="*/ 0 h 85"/>
                <a:gd name="T2" fmla="*/ 116 w 34"/>
                <a:gd name="T3" fmla="*/ 271 h 8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" h="85">
                  <a:moveTo>
                    <a:pt x="0" y="0"/>
                  </a:moveTo>
                  <a:cubicBezTo>
                    <a:pt x="0" y="0"/>
                    <a:pt x="29" y="38"/>
                    <a:pt x="34" y="85"/>
                  </a:cubicBezTo>
                </a:path>
              </a:pathLst>
            </a:custGeom>
            <a:noFill/>
            <a:ln w="4763" cap="rnd">
              <a:solidFill>
                <a:srgbClr val="FCFCF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97" name="Freeform 80"/>
            <p:cNvSpPr>
              <a:spLocks/>
            </p:cNvSpPr>
            <p:nvPr/>
          </p:nvSpPr>
          <p:spPr bwMode="auto">
            <a:xfrm>
              <a:off x="1699" y="3019"/>
              <a:ext cx="57" cy="205"/>
            </a:xfrm>
            <a:custGeom>
              <a:avLst/>
              <a:gdLst>
                <a:gd name="T0" fmla="*/ 129 w 38"/>
                <a:gd name="T1" fmla="*/ 0 h 140"/>
                <a:gd name="T2" fmla="*/ 0 w 38"/>
                <a:gd name="T3" fmla="*/ 439 h 14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140">
                  <a:moveTo>
                    <a:pt x="38" y="0"/>
                  </a:moveTo>
                  <a:cubicBezTo>
                    <a:pt x="38" y="0"/>
                    <a:pt x="31" y="94"/>
                    <a:pt x="0" y="140"/>
                  </a:cubicBezTo>
                </a:path>
              </a:pathLst>
            </a:custGeom>
            <a:noFill/>
            <a:ln w="4763" cap="rnd">
              <a:solidFill>
                <a:srgbClr val="FCFCF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</p:grpSp>
      <p:sp>
        <p:nvSpPr>
          <p:cNvPr id="298" name="ZoneTexte 297"/>
          <p:cNvSpPr txBox="1"/>
          <p:nvPr/>
        </p:nvSpPr>
        <p:spPr>
          <a:xfrm>
            <a:off x="8014666" y="3425995"/>
            <a:ext cx="78098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model</a:t>
            </a:r>
            <a:endParaRPr lang="en-US" dirty="0"/>
          </a:p>
        </p:txBody>
      </p:sp>
      <p:cxnSp>
        <p:nvCxnSpPr>
          <p:cNvPr id="299" name="Connecteur droit avec flèche 298"/>
          <p:cNvCxnSpPr>
            <a:stCxn id="298" idx="0"/>
          </p:cNvCxnSpPr>
          <p:nvPr/>
        </p:nvCxnSpPr>
        <p:spPr>
          <a:xfrm flipV="1">
            <a:off x="8405158" y="3195485"/>
            <a:ext cx="0" cy="2305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Connecteur droit avec flèche 299"/>
          <p:cNvCxnSpPr/>
          <p:nvPr/>
        </p:nvCxnSpPr>
        <p:spPr>
          <a:xfrm>
            <a:off x="4600168" y="3307255"/>
            <a:ext cx="13159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1" name="ZoneTexte 300"/>
          <p:cNvSpPr txBox="1"/>
          <p:nvPr/>
        </p:nvSpPr>
        <p:spPr>
          <a:xfrm>
            <a:off x="4860032" y="2947215"/>
            <a:ext cx="511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PFS</a:t>
            </a:r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>
            <a:off x="379261" y="4756940"/>
            <a:ext cx="225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=3P + </a:t>
            </a:r>
            <a:r>
              <a:rPr lang="fr-FR" dirty="0" err="1"/>
              <a:t>P</a:t>
            </a:r>
            <a:r>
              <a:rPr lang="fr-FR" dirty="0" err="1" smtClean="0"/>
              <a:t>ersonalization</a:t>
            </a:r>
            <a:r>
              <a:rPr lang="fr-FR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55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 smtClean="0"/>
              <a:t>models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have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0"/>
          <a:stretch/>
        </p:blipFill>
        <p:spPr bwMode="auto">
          <a:xfrm>
            <a:off x="6243040" y="1347614"/>
            <a:ext cx="2285032" cy="2551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 descr="https://upload.wikimedia.org/wikipedia/commons/thumb/8/8a/Separatrice_lineaire_avec_marges.svg/621px-Separatrice_lineaire_avec_marges.sv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1"/>
          <a:stretch/>
        </p:blipFill>
        <p:spPr bwMode="auto">
          <a:xfrm>
            <a:off x="3320485" y="1706784"/>
            <a:ext cx="2499484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s://tse3.mm.bing.net/th?id=OIP.Vwz57JHSKcfa2GFiLaZ4jwHaDp&amp;pid=Ap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97" y="2054468"/>
            <a:ext cx="1831946" cy="90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370667" y="105029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Human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3417509" y="105029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Statistics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6413448" y="105029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683568" y="3776476"/>
            <a:ext cx="2165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Use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knowledge</a:t>
            </a:r>
            <a:r>
              <a:rPr lang="fr-FR" dirty="0" smtClean="0"/>
              <a:t> and </a:t>
            </a:r>
            <a:r>
              <a:rPr lang="fr-FR" dirty="0" err="1" smtClean="0"/>
              <a:t>reasoning</a:t>
            </a:r>
            <a:endParaRPr lang="fr-FR" dirty="0" smtClean="0"/>
          </a:p>
        </p:txBody>
      </p:sp>
      <p:sp>
        <p:nvSpPr>
          <p:cNvPr id="11" name="ZoneTexte 10"/>
          <p:cNvSpPr txBox="1"/>
          <p:nvPr/>
        </p:nvSpPr>
        <p:spPr>
          <a:xfrm>
            <a:off x="3048296" y="3746086"/>
            <a:ext cx="2680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Linear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 </a:t>
            </a:r>
            <a:r>
              <a:rPr lang="fr-FR" dirty="0" err="1" smtClean="0"/>
              <a:t>easy</a:t>
            </a:r>
            <a:r>
              <a:rPr lang="fr-FR" dirty="0" smtClean="0"/>
              <a:t> to</a:t>
            </a:r>
            <a:endParaRPr lang="en-US" dirty="0"/>
          </a:p>
          <a:p>
            <a:pPr algn="ctr"/>
            <a:r>
              <a:rPr lang="fr-FR" dirty="0" err="1" smtClean="0"/>
              <a:t>explain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6228184" y="3795886"/>
            <a:ext cx="2312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Non-</a:t>
            </a:r>
            <a:r>
              <a:rPr lang="fr-FR" dirty="0" err="1" smtClean="0"/>
              <a:t>linear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 data-</a:t>
            </a:r>
            <a:r>
              <a:rPr lang="fr-FR" dirty="0" err="1" smtClean="0"/>
              <a:t>expensive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32390" y="4659982"/>
            <a:ext cx="2055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/>
              <a:t>Christophe </a:t>
            </a:r>
            <a:r>
              <a:rPr lang="fr-FR" dirty="0" err="1"/>
              <a:t>Massard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528704" y="4521482"/>
            <a:ext cx="1673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/>
              <a:t>Cox model</a:t>
            </a:r>
          </a:p>
          <a:p>
            <a:pPr algn="ctr"/>
            <a:r>
              <a:rPr lang="fr-FR" dirty="0" err="1" smtClean="0"/>
              <a:t>logReg</a:t>
            </a:r>
            <a:r>
              <a:rPr lang="fr-FR" dirty="0" smtClean="0"/>
              <a:t> </a:t>
            </a:r>
            <a:r>
              <a:rPr lang="fr-FR" dirty="0" err="1" smtClean="0"/>
              <a:t>eg</a:t>
            </a:r>
            <a:r>
              <a:rPr lang="fr-FR" dirty="0" smtClean="0"/>
              <a:t>: RMH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380324" y="4659982"/>
            <a:ext cx="2165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 smtClean="0"/>
              <a:t>Deep</a:t>
            </a:r>
            <a:r>
              <a:rPr lang="fr-FR" dirty="0" smtClean="0"/>
              <a:t> neural network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451" y="4659982"/>
            <a:ext cx="9219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 err="1" smtClean="0"/>
              <a:t>Examples</a:t>
            </a:r>
            <a:r>
              <a:rPr lang="fr-FR" sz="1400" dirty="0" smtClean="0"/>
              <a:t>: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4878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987825" y="134033"/>
            <a:ext cx="2959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The </a:t>
            </a:r>
            <a:r>
              <a:rPr lang="fr-FR" sz="2800" dirty="0" err="1" smtClean="0"/>
              <a:t>tools</a:t>
            </a:r>
            <a:r>
              <a:rPr lang="fr-FR" sz="2800" dirty="0" smtClean="0"/>
              <a:t> </a:t>
            </a:r>
            <a:r>
              <a:rPr lang="fr-FR" sz="2800" dirty="0" err="1" smtClean="0"/>
              <a:t>you</a:t>
            </a:r>
            <a:r>
              <a:rPr lang="fr-FR" sz="2800" dirty="0" smtClean="0"/>
              <a:t> </a:t>
            </a:r>
            <a:r>
              <a:rPr lang="fr-FR" sz="2800" dirty="0" err="1" smtClean="0"/>
              <a:t>need</a:t>
            </a:r>
            <a:endParaRPr lang="en-US" sz="2800" dirty="0"/>
          </a:p>
        </p:txBody>
      </p:sp>
      <p:pic>
        <p:nvPicPr>
          <p:cNvPr id="1028" name="Picture 4" descr="Résultat de recherche d'images pour &quot;what is data science kdnuggets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8"/>
          <a:stretch/>
        </p:blipFill>
        <p:spPr bwMode="auto">
          <a:xfrm>
            <a:off x="611560" y="592282"/>
            <a:ext cx="7229475" cy="444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Résultat de recherche d'images pour &quot;stethoscope&quot;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31453"/>
            <a:ext cx="1932395" cy="1256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087970" y="313078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/>
              <a:t>+</a:t>
            </a:r>
            <a:endParaRPr lang="en-US" sz="5400" dirty="0"/>
          </a:p>
        </p:txBody>
      </p:sp>
      <p:sp>
        <p:nvSpPr>
          <p:cNvPr id="5" name="Rectangle 4"/>
          <p:cNvSpPr/>
          <p:nvPr/>
        </p:nvSpPr>
        <p:spPr>
          <a:xfrm>
            <a:off x="2771800" y="843558"/>
            <a:ext cx="576064" cy="162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67723" y="2247714"/>
            <a:ext cx="667973" cy="162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7566"/>
            <a:ext cx="2493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Cancer/patient </a:t>
            </a:r>
            <a:r>
              <a:rPr lang="fr-FR" dirty="0" err="1"/>
              <a:t>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01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 </a:t>
            </a:r>
            <a:r>
              <a:rPr lang="fr-FR" dirty="0"/>
              <a:t>ML / </a:t>
            </a:r>
            <a:r>
              <a:rPr lang="fr-FR" dirty="0" smtClean="0"/>
              <a:t>DL </a:t>
            </a:r>
            <a:r>
              <a:rPr lang="fr-FR" dirty="0" err="1" smtClean="0"/>
              <a:t>workflow</a:t>
            </a:r>
            <a:endParaRPr lang="fr-FR" dirty="0" smtClean="0"/>
          </a:p>
          <a:p>
            <a:r>
              <a:rPr lang="fr-FR" dirty="0" smtClean="0"/>
              <a:t>ML / DL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impacting</a:t>
            </a:r>
            <a:r>
              <a:rPr lang="fr-FR" dirty="0" smtClean="0"/>
              <a:t> </a:t>
            </a:r>
          </a:p>
          <a:p>
            <a:pPr lvl="1"/>
            <a:r>
              <a:rPr lang="fr-FR" dirty="0" err="1" smtClean="0"/>
              <a:t>Diagnosis</a:t>
            </a:r>
            <a:r>
              <a:rPr lang="fr-FR" dirty="0" smtClean="0"/>
              <a:t> </a:t>
            </a:r>
            <a:r>
              <a:rPr lang="fr-FR" dirty="0" err="1" smtClean="0"/>
              <a:t>procedures</a:t>
            </a:r>
            <a:endParaRPr lang="fr-FR" dirty="0" smtClean="0"/>
          </a:p>
          <a:p>
            <a:pPr lvl="1"/>
            <a:r>
              <a:rPr lang="fr-FR" dirty="0" smtClean="0"/>
              <a:t>Drug </a:t>
            </a:r>
            <a:r>
              <a:rPr lang="fr-FR" dirty="0" err="1" smtClean="0"/>
              <a:t>development</a:t>
            </a:r>
            <a:endParaRPr lang="fr-FR" dirty="0" smtClean="0"/>
          </a:p>
          <a:p>
            <a:pPr lvl="1"/>
            <a:r>
              <a:rPr lang="fr-FR" dirty="0" smtClean="0"/>
              <a:t>Patients’ monitoring</a:t>
            </a:r>
          </a:p>
          <a:p>
            <a:r>
              <a:rPr lang="fr-FR" dirty="0" err="1" smtClean="0"/>
              <a:t>Because</a:t>
            </a:r>
            <a:r>
              <a:rPr lang="fr-FR" dirty="0" smtClean="0"/>
              <a:t> of </a:t>
            </a:r>
            <a:r>
              <a:rPr lang="fr-FR" dirty="0" err="1" smtClean="0"/>
              <a:t>many</a:t>
            </a:r>
            <a:r>
              <a:rPr lang="fr-FR" dirty="0" smtClean="0"/>
              <a:t> cool </a:t>
            </a:r>
            <a:r>
              <a:rPr lang="fr-FR" dirty="0" err="1"/>
              <a:t>things</a:t>
            </a:r>
            <a:r>
              <a:rPr lang="fr-FR" dirty="0"/>
              <a:t> in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Evolution From Conventional Multicenter Study to Novel Decentered Crowdfunded Stud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5" y="555526"/>
            <a:ext cx="4608512" cy="415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67544" y="79515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/>
              <a:t>The </a:t>
            </a:r>
            <a:r>
              <a:rPr lang="fr-FR" sz="2800" dirty="0" err="1" smtClean="0"/>
              <a:t>organization</a:t>
            </a:r>
            <a:r>
              <a:rPr lang="fr-FR" sz="2800" dirty="0" smtClean="0"/>
              <a:t> </a:t>
            </a:r>
            <a:r>
              <a:rPr lang="fr-FR" sz="2800" dirty="0" err="1" smtClean="0"/>
              <a:t>you</a:t>
            </a:r>
            <a:r>
              <a:rPr lang="fr-FR" sz="2800" dirty="0" smtClean="0"/>
              <a:t> </a:t>
            </a:r>
            <a:r>
              <a:rPr lang="fr-FR" sz="2800" dirty="0" err="1"/>
              <a:t>need</a:t>
            </a:r>
            <a:endParaRPr lang="en-US" sz="2800"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26132" y="4738908"/>
            <a:ext cx="889248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Yu H,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Luo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Y. Decentered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Crowdfunded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Clinical Studies-Open a New Era of Medical Research. JAMA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Oncol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. 2018 Oct 18.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doi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 10.1001/jamaoncol.2018.4650. [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Epub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ahead of print] PubMed PMID: 30347009.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73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Where</a:t>
            </a:r>
            <a:r>
              <a:rPr lang="fr-FR" dirty="0" smtClean="0"/>
              <a:t> are the data?</a:t>
            </a:r>
            <a:endParaRPr lang="en-US" dirty="0"/>
          </a:p>
        </p:txBody>
      </p:sp>
      <p:grpSp>
        <p:nvGrpSpPr>
          <p:cNvPr id="4" name="Groupe 3"/>
          <p:cNvGrpSpPr/>
          <p:nvPr/>
        </p:nvGrpSpPr>
        <p:grpSpPr>
          <a:xfrm>
            <a:off x="1004293" y="1061551"/>
            <a:ext cx="3071837" cy="1433553"/>
            <a:chOff x="1475656" y="1563638"/>
            <a:chExt cx="2088232" cy="720080"/>
          </a:xfrm>
        </p:grpSpPr>
        <p:sp>
          <p:nvSpPr>
            <p:cNvPr id="3" name="Rectangle 2"/>
            <p:cNvSpPr/>
            <p:nvPr/>
          </p:nvSpPr>
          <p:spPr>
            <a:xfrm>
              <a:off x="1475656" y="1563638"/>
              <a:ext cx="208823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10" name="Picture 2" descr="CSDR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757189"/>
              <a:ext cx="1695450" cy="409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5" t="12205" r="62536" b="68567"/>
          <a:stretch/>
        </p:blipFill>
        <p:spPr bwMode="auto">
          <a:xfrm>
            <a:off x="1016168" y="4060477"/>
            <a:ext cx="3059962" cy="1049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801" y="3686382"/>
            <a:ext cx="3655093" cy="14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21469" r="27446" b="50000"/>
          <a:stretch/>
        </p:blipFill>
        <p:spPr bwMode="auto">
          <a:xfrm>
            <a:off x="5009387" y="2364953"/>
            <a:ext cx="3584780" cy="1358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8" t="18472" r="24486" b="13986"/>
          <a:stretch/>
        </p:blipFill>
        <p:spPr bwMode="auto">
          <a:xfrm>
            <a:off x="5364088" y="1055966"/>
            <a:ext cx="2504209" cy="1287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6" t="15174" r="31935" b="42413"/>
          <a:stretch/>
        </p:blipFill>
        <p:spPr bwMode="auto">
          <a:xfrm>
            <a:off x="945249" y="2585194"/>
            <a:ext cx="3189923" cy="13671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6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L_VERLINGUE\Desktop\Presentation\PresLoubaton\sensors-15-03236f1-102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51741"/>
            <a:ext cx="3784720" cy="357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L_VERLINGUE\Desktop\Presentation\PresLoubaton\fig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5" y="1466178"/>
            <a:ext cx="4037679" cy="294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051720" y="267494"/>
            <a:ext cx="5267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smtClean="0"/>
              <a:t>New flow of </a:t>
            </a:r>
            <a:r>
              <a:rPr lang="fr-FR" sz="4000" dirty="0" err="1" smtClean="0"/>
              <a:t>clinical</a:t>
            </a:r>
            <a:r>
              <a:rPr lang="fr-FR" sz="4000" dirty="0" smtClean="0"/>
              <a:t> data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8722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24523"/>
            <a:ext cx="7415450" cy="4744833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457200" y="1348701"/>
            <a:ext cx="8229600" cy="3794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1400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1200" b="1" dirty="0" smtClean="0">
                <a:solidFill>
                  <a:srgbClr val="FF0000"/>
                </a:solidFill>
              </a:rPr>
              <a:t>GEO, </a:t>
            </a:r>
            <a:r>
              <a:rPr lang="en-US" sz="1200" b="1" dirty="0">
                <a:solidFill>
                  <a:srgbClr val="FF0000"/>
                </a:solidFill>
              </a:rPr>
              <a:t>Array Express </a:t>
            </a:r>
          </a:p>
          <a:p>
            <a:pPr marL="0" indent="0" algn="ctr">
              <a:buNone/>
            </a:pPr>
            <a:r>
              <a:rPr lang="en-US" sz="1200" b="1" dirty="0" smtClean="0">
                <a:solidFill>
                  <a:srgbClr val="FFFF00"/>
                </a:solidFill>
              </a:rPr>
              <a:t>(cell lines &amp; patients) [Micro arrays]</a:t>
            </a:r>
          </a:p>
          <a:p>
            <a:pPr marL="0" indent="0" algn="ctr">
              <a:buNone/>
            </a:pPr>
            <a:endParaRPr lang="en-US" sz="1200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1200" b="1" dirty="0" err="1" smtClean="0">
                <a:solidFill>
                  <a:srgbClr val="FF0000"/>
                </a:solidFill>
              </a:rPr>
              <a:t>db</a:t>
            </a:r>
            <a:r>
              <a:rPr lang="en-US" sz="1200" b="1" dirty="0" smtClean="0">
                <a:solidFill>
                  <a:srgbClr val="FF0000"/>
                </a:solidFill>
              </a:rPr>
              <a:t> GAP , </a:t>
            </a:r>
            <a:r>
              <a:rPr lang="en-US" sz="1200" b="1" dirty="0" err="1">
                <a:solidFill>
                  <a:srgbClr val="FF0000"/>
                </a:solidFill>
              </a:rPr>
              <a:t>db</a:t>
            </a:r>
            <a:r>
              <a:rPr lang="en-US" sz="1200" b="1" dirty="0">
                <a:solidFill>
                  <a:srgbClr val="FF0000"/>
                </a:solidFill>
              </a:rPr>
              <a:t> SNP </a:t>
            </a:r>
            <a:endParaRPr lang="en-US" sz="1200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1200" b="1" dirty="0">
                <a:solidFill>
                  <a:srgbClr val="FFFF00"/>
                </a:solidFill>
              </a:rPr>
              <a:t>(cell lines &amp; patients) </a:t>
            </a:r>
            <a:r>
              <a:rPr lang="en-US" sz="1200" b="1" dirty="0" smtClean="0">
                <a:solidFill>
                  <a:srgbClr val="FFFF00"/>
                </a:solidFill>
              </a:rPr>
              <a:t>[DNA </a:t>
            </a:r>
            <a:r>
              <a:rPr lang="en-US" sz="1200" b="1" dirty="0" err="1" smtClean="0">
                <a:solidFill>
                  <a:srgbClr val="FFFF00"/>
                </a:solidFill>
              </a:rPr>
              <a:t>seq</a:t>
            </a:r>
            <a:r>
              <a:rPr lang="en-US" sz="1200" b="1" dirty="0" smtClean="0">
                <a:solidFill>
                  <a:srgbClr val="FFFF00"/>
                </a:solidFill>
              </a:rPr>
              <a:t> / RNA </a:t>
            </a:r>
            <a:r>
              <a:rPr lang="en-US" sz="1200" b="1" dirty="0" err="1" smtClean="0">
                <a:solidFill>
                  <a:srgbClr val="FFFF00"/>
                </a:solidFill>
              </a:rPr>
              <a:t>seq</a:t>
            </a:r>
            <a:r>
              <a:rPr lang="en-US" sz="1200" b="1" dirty="0">
                <a:solidFill>
                  <a:srgbClr val="FFFF00"/>
                </a:solidFill>
              </a:rPr>
              <a:t>]</a:t>
            </a:r>
            <a:endParaRPr lang="en-US" sz="1200" b="1" dirty="0" smtClean="0">
              <a:solidFill>
                <a:srgbClr val="FFFF00"/>
              </a:solidFill>
            </a:endParaRPr>
          </a:p>
          <a:p>
            <a:pPr marL="0" indent="0" algn="ctr">
              <a:buNone/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CCLE / GDSC (aka Sanger)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2400" b="1" dirty="0" smtClean="0">
                <a:solidFill>
                  <a:srgbClr val="FFFF00"/>
                </a:solidFill>
              </a:rPr>
              <a:t>(cancer cell lines)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rgbClr val="FF0000"/>
                </a:solidFill>
              </a:rPr>
              <a:t>TCGA + TCIA 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rgbClr val="FFFF00"/>
                </a:solidFill>
              </a:rPr>
              <a:t>(patients data) </a:t>
            </a:r>
          </a:p>
          <a:p>
            <a:pPr marL="0" indent="0" algn="ctr">
              <a:buNone/>
            </a:pPr>
            <a:endParaRPr lang="en-US" sz="2400" b="1" dirty="0" smtClean="0">
              <a:solidFill>
                <a:srgbClr val="FFFF00"/>
              </a:solidFill>
            </a:endParaRPr>
          </a:p>
          <a:p>
            <a:pPr marL="0" indent="0" algn="ctr">
              <a:buNone/>
            </a:pP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rot="20174037">
            <a:off x="972666" y="3943626"/>
            <a:ext cx="122655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COHERENT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20174037">
            <a:off x="1006270" y="2356387"/>
            <a:ext cx="86914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8CFB7D"/>
                </a:solidFill>
              </a:rPr>
              <a:t>PUBLIC</a:t>
            </a:r>
          </a:p>
          <a:p>
            <a:pPr algn="ctr"/>
            <a:r>
              <a:rPr lang="en-US" b="1" dirty="0" smtClean="0">
                <a:solidFill>
                  <a:srgbClr val="8CFB7D"/>
                </a:solidFill>
              </a:rPr>
              <a:t>DATA</a:t>
            </a:r>
            <a:endParaRPr lang="en-US" b="1" dirty="0">
              <a:solidFill>
                <a:srgbClr val="8CFB7D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20174037">
            <a:off x="986366" y="725838"/>
            <a:ext cx="1338572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NOT PUBLIC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968785" y="-39702"/>
            <a:ext cx="3182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Where</a:t>
            </a:r>
            <a:r>
              <a:rPr lang="fr-FR" sz="2800" dirty="0"/>
              <a:t> are the data?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4035809" y="987574"/>
            <a:ext cx="1048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PUBMED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17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3" t="3959" r="11163" b="29408"/>
          <a:stretch/>
        </p:blipFill>
        <p:spPr bwMode="auto">
          <a:xfrm>
            <a:off x="4226820" y="1249907"/>
            <a:ext cx="3837724" cy="17538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" t="20428" r="31463" b="12392"/>
          <a:stretch/>
        </p:blipFill>
        <p:spPr bwMode="auto">
          <a:xfrm>
            <a:off x="4226820" y="3005024"/>
            <a:ext cx="3837724" cy="21590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6724823" y="292249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OmicsDI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4439474" y="741933"/>
            <a:ext cx="3423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Specialized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search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engine</a:t>
            </a:r>
            <a:endParaRPr lang="en-US" sz="2400" b="1" dirty="0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51470"/>
            <a:ext cx="8229600" cy="857250"/>
          </a:xfrm>
        </p:spPr>
        <p:txBody>
          <a:bodyPr/>
          <a:lstStyle/>
          <a:p>
            <a:r>
              <a:rPr lang="fr-FR" dirty="0" err="1" smtClean="0"/>
              <a:t>Search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made </a:t>
            </a:r>
            <a:r>
              <a:rPr lang="fr-FR" dirty="0" err="1" smtClean="0"/>
              <a:t>easy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6" t="12643" r="19974" b="41175"/>
          <a:stretch/>
        </p:blipFill>
        <p:spPr bwMode="auto">
          <a:xfrm>
            <a:off x="545687" y="2767493"/>
            <a:ext cx="3071837" cy="1317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478766" y="764174"/>
            <a:ext cx="291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Traditional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databases</a:t>
            </a:r>
            <a:endParaRPr lang="en-US" sz="24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23386"/>
            <a:ext cx="3948204" cy="419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187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At</a:t>
            </a:r>
            <a:r>
              <a:rPr lang="fr-FR" dirty="0" smtClean="0"/>
              <a:t> Gustave Roussy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51185" y="987574"/>
            <a:ext cx="2441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>
                <a:hlinkClick r:id="rId2"/>
              </a:rPr>
              <a:t>\\nas-01\SAP-MRI-doc\</a:t>
            </a:r>
            <a:r>
              <a:rPr lang="fr-FR" dirty="0"/>
              <a:t> </a:t>
            </a:r>
            <a:endParaRPr lang="en-US" dirty="0"/>
          </a:p>
        </p:txBody>
      </p:sp>
      <p:pic>
        <p:nvPicPr>
          <p:cNvPr id="5" name="Picture 2" descr="C:\Users\n_hainault\Pictures\logo DITEP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963"/>
            <a:ext cx="1848294" cy="45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349"/>
          <a:stretch/>
        </p:blipFill>
        <p:spPr bwMode="auto">
          <a:xfrm>
            <a:off x="0" y="562277"/>
            <a:ext cx="1848294" cy="902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6" b="4892"/>
          <a:stretch/>
        </p:blipFill>
        <p:spPr bwMode="auto">
          <a:xfrm>
            <a:off x="1158553" y="1564229"/>
            <a:ext cx="6822504" cy="3353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067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411760" y="1885474"/>
            <a:ext cx="44527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/>
              <a:t>Does</a:t>
            </a:r>
            <a:r>
              <a:rPr lang="fr-FR" sz="6000" dirty="0" smtClean="0"/>
              <a:t> </a:t>
            </a:r>
            <a:r>
              <a:rPr lang="fr-FR" sz="6000" dirty="0" err="1" smtClean="0"/>
              <a:t>it</a:t>
            </a:r>
            <a:r>
              <a:rPr lang="fr-FR" sz="6000" dirty="0" smtClean="0"/>
              <a:t> </a:t>
            </a:r>
            <a:r>
              <a:rPr lang="fr-FR" sz="6000" dirty="0" err="1" smtClean="0"/>
              <a:t>work</a:t>
            </a:r>
            <a:r>
              <a:rPr lang="fr-FR" sz="6000" dirty="0" smtClean="0"/>
              <a:t>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227670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23"/>
          <a:stretch/>
        </p:blipFill>
        <p:spPr bwMode="auto">
          <a:xfrm>
            <a:off x="611560" y="2918462"/>
            <a:ext cx="7704856" cy="217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Connecteur droit 26"/>
          <p:cNvCxnSpPr/>
          <p:nvPr/>
        </p:nvCxnSpPr>
        <p:spPr>
          <a:xfrm rot="16200000">
            <a:off x="4481513" y="-1370211"/>
            <a:ext cx="0" cy="860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1619672" y="13648"/>
            <a:ext cx="631487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3600" dirty="0" err="1" smtClean="0"/>
              <a:t>Treatment</a:t>
            </a:r>
            <a:r>
              <a:rPr lang="fr-FR" sz="3600" dirty="0" smtClean="0"/>
              <a:t> </a:t>
            </a:r>
            <a:r>
              <a:rPr lang="fr-FR" sz="3600" dirty="0" err="1" smtClean="0"/>
              <a:t>prediction</a:t>
            </a:r>
            <a:r>
              <a:rPr lang="fr-FR" sz="3600" dirty="0" smtClean="0"/>
              <a:t> </a:t>
            </a:r>
            <a:r>
              <a:rPr lang="fr-FR" sz="3600" dirty="0"/>
              <a:t>i</a:t>
            </a:r>
            <a:r>
              <a:rPr lang="fr-FR" sz="3600" dirty="0" smtClean="0"/>
              <a:t>n </a:t>
            </a:r>
            <a:r>
              <a:rPr lang="fr-FR" sz="3600" dirty="0" err="1" smtClean="0"/>
              <a:t>cell</a:t>
            </a:r>
            <a:r>
              <a:rPr lang="fr-FR" sz="3600" dirty="0" smtClean="0"/>
              <a:t> </a:t>
            </a:r>
            <a:r>
              <a:rPr lang="fr-FR" sz="3600" dirty="0" err="1" smtClean="0"/>
              <a:t>lines</a:t>
            </a:r>
            <a:endParaRPr lang="en-US" sz="3600" dirty="0"/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843558"/>
            <a:ext cx="5987119" cy="1891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2" descr="Dream Challen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193" y="2223106"/>
            <a:ext cx="1913807" cy="57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1"/>
          <p:cNvSpPr>
            <a:spLocks noChangeArrowheads="1"/>
          </p:cNvSpPr>
          <p:nvPr/>
        </p:nvSpPr>
        <p:spPr bwMode="auto">
          <a:xfrm>
            <a:off x="-983" y="2671836"/>
            <a:ext cx="694132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Costello JC, et al. A community effort to assess and improve drug sensitivity prediction algorithms. Nat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Biotechnol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. 2014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2051720" y="627534"/>
            <a:ext cx="4713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Saez-Rodrigez</a:t>
            </a:r>
            <a:r>
              <a:rPr lang="fr-FR" sz="2000" b="1" dirty="0"/>
              <a:t> </a:t>
            </a:r>
            <a:r>
              <a:rPr lang="fr-FR" sz="2000" b="1" dirty="0" smtClean="0"/>
              <a:t>« </a:t>
            </a:r>
            <a:r>
              <a:rPr lang="fr-FR" sz="2000" b="1" dirty="0" err="1" smtClean="0"/>
              <a:t>predictability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is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very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low</a:t>
            </a:r>
            <a:r>
              <a:rPr lang="fr-FR" sz="2000" b="1" dirty="0" smtClean="0"/>
              <a:t> »</a:t>
            </a:r>
            <a:endParaRPr lang="en-US" sz="2000" b="1" dirty="0"/>
          </a:p>
        </p:txBody>
      </p:sp>
      <p:sp>
        <p:nvSpPr>
          <p:cNvPr id="51" name="Rectangle 50"/>
          <p:cNvSpPr/>
          <p:nvPr/>
        </p:nvSpPr>
        <p:spPr>
          <a:xfrm>
            <a:off x="5953999" y="4722245"/>
            <a:ext cx="356388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Francesco </a:t>
            </a:r>
            <a:r>
              <a:rPr lang="en-US" dirty="0" err="1" smtClean="0"/>
              <a:t>Iorio</a:t>
            </a:r>
            <a:r>
              <a:rPr lang="en-US" dirty="0" smtClean="0"/>
              <a:t> et al, Cell,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9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90364"/>
            <a:ext cx="8229600" cy="85725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Best and </a:t>
            </a:r>
            <a:r>
              <a:rPr lang="fr-FR" sz="3200" dirty="0" err="1" smtClean="0"/>
              <a:t>most</a:t>
            </a:r>
            <a:r>
              <a:rPr lang="fr-FR" sz="3200" dirty="0" smtClean="0"/>
              <a:t> </a:t>
            </a:r>
            <a:r>
              <a:rPr lang="fr-FR" sz="3200" dirty="0" err="1" smtClean="0"/>
              <a:t>recent</a:t>
            </a:r>
            <a:r>
              <a:rPr lang="fr-FR" sz="3200" dirty="0" smtClean="0"/>
              <a:t> </a:t>
            </a:r>
            <a:r>
              <a:rPr lang="fr-FR" sz="3200" dirty="0" err="1" smtClean="0"/>
              <a:t>try</a:t>
            </a:r>
            <a:endParaRPr lang="en-US" sz="3200" dirty="0"/>
          </a:p>
        </p:txBody>
      </p:sp>
      <p:pic>
        <p:nvPicPr>
          <p:cNvPr id="1026" name="Picture 2" descr="https://pubs.acs.org/na101/home/literatum/publisher/achs/journals/content/mpohbp/2019/mpohbp.2019.16.issue-12/acs.molpharmaceut.9b00520/20191122/images/medium/mp9b00520_00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62" y="1131590"/>
            <a:ext cx="3456384" cy="329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640818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Manica</a:t>
            </a:r>
            <a:r>
              <a:rPr lang="en-US" sz="1400" dirty="0"/>
              <a:t> M, </a:t>
            </a:r>
            <a:r>
              <a:rPr lang="en-US" sz="1400" dirty="0" err="1"/>
              <a:t>Oskooei</a:t>
            </a:r>
            <a:r>
              <a:rPr lang="en-US" sz="1400" dirty="0"/>
              <a:t> A, Born J, Subramanian V, </a:t>
            </a:r>
            <a:r>
              <a:rPr lang="en-US" sz="1400" dirty="0" err="1"/>
              <a:t>Sáez</a:t>
            </a:r>
            <a:r>
              <a:rPr lang="en-US" sz="1400" dirty="0"/>
              <a:t>-Rodríguez J, Rodríguez </a:t>
            </a:r>
            <a:r>
              <a:rPr lang="en-US" sz="1400" dirty="0" err="1"/>
              <a:t>Martínez</a:t>
            </a:r>
            <a:r>
              <a:rPr lang="en-US" sz="1400" dirty="0"/>
              <a:t> M. Toward Explainable Anticancer Compound Sensitivity Prediction via Multimodal Attention-Based Convolutional Encoders. </a:t>
            </a:r>
            <a:r>
              <a:rPr lang="en-US" sz="1400" dirty="0" err="1"/>
              <a:t>Mol</a:t>
            </a:r>
            <a:r>
              <a:rPr lang="en-US" sz="1400" dirty="0"/>
              <a:t> Pharm. 2019 Oct 31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497490" y="13648"/>
            <a:ext cx="631487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3600" dirty="0" err="1" smtClean="0"/>
              <a:t>Treatment</a:t>
            </a:r>
            <a:r>
              <a:rPr lang="fr-FR" sz="3600" dirty="0" smtClean="0"/>
              <a:t> </a:t>
            </a:r>
            <a:r>
              <a:rPr lang="fr-FR" sz="3600" dirty="0" err="1" smtClean="0"/>
              <a:t>prediction</a:t>
            </a:r>
            <a:r>
              <a:rPr lang="fr-FR" sz="3600" dirty="0" smtClean="0"/>
              <a:t> </a:t>
            </a:r>
            <a:r>
              <a:rPr lang="fr-FR" sz="3600" dirty="0"/>
              <a:t>i</a:t>
            </a:r>
            <a:r>
              <a:rPr lang="fr-FR" sz="3600" dirty="0" smtClean="0"/>
              <a:t>n </a:t>
            </a:r>
            <a:r>
              <a:rPr lang="fr-FR" sz="3600" dirty="0" err="1" smtClean="0"/>
              <a:t>cell</a:t>
            </a:r>
            <a:r>
              <a:rPr lang="fr-FR" sz="3600" dirty="0" smtClean="0"/>
              <a:t> </a:t>
            </a:r>
            <a:r>
              <a:rPr lang="fr-FR" sz="3600" dirty="0" err="1" smtClean="0"/>
              <a:t>lines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179512" y="1925419"/>
            <a:ext cx="4139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Data:</a:t>
            </a:r>
            <a:endParaRPr lang="en-US" dirty="0"/>
          </a:p>
          <a:p>
            <a:r>
              <a:rPr lang="en-US" dirty="0" smtClean="0"/>
              <a:t>985 </a:t>
            </a:r>
            <a:r>
              <a:rPr lang="en-US" dirty="0"/>
              <a:t>cell lines </a:t>
            </a:r>
            <a:endParaRPr lang="en-US" dirty="0" smtClean="0"/>
          </a:p>
          <a:p>
            <a:r>
              <a:rPr lang="en-US" dirty="0" smtClean="0"/>
              <a:t>208 </a:t>
            </a:r>
            <a:r>
              <a:rPr lang="en-US" dirty="0"/>
              <a:t>drugs </a:t>
            </a:r>
            <a:endParaRPr lang="en-US" dirty="0" smtClean="0"/>
          </a:p>
          <a:p>
            <a:r>
              <a:rPr lang="en-US" dirty="0" smtClean="0"/>
              <a:t>= 175</a:t>
            </a:r>
            <a:r>
              <a:rPr lang="en-US" dirty="0"/>
              <a:t> 603 </a:t>
            </a:r>
            <a:r>
              <a:rPr lang="en-US" dirty="0" smtClean="0"/>
              <a:t>pairs</a:t>
            </a:r>
          </a:p>
        </p:txBody>
      </p:sp>
    </p:spTree>
    <p:extLst>
      <p:ext uri="{BB962C8B-B14F-4D97-AF65-F5344CB8AC3E}">
        <p14:creationId xmlns:p14="http://schemas.microsoft.com/office/powerpoint/2010/main" val="28138328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640818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Manica</a:t>
            </a:r>
            <a:r>
              <a:rPr lang="en-US" sz="1400" dirty="0"/>
              <a:t> M, </a:t>
            </a:r>
            <a:r>
              <a:rPr lang="en-US" sz="1400" dirty="0" err="1"/>
              <a:t>Oskooei</a:t>
            </a:r>
            <a:r>
              <a:rPr lang="en-US" sz="1400" dirty="0"/>
              <a:t> A, Born J, Subramanian V, </a:t>
            </a:r>
            <a:r>
              <a:rPr lang="en-US" sz="1400" dirty="0" err="1"/>
              <a:t>Sáez</a:t>
            </a:r>
            <a:r>
              <a:rPr lang="en-US" sz="1400" dirty="0"/>
              <a:t>-Rodríguez J, Rodríguez </a:t>
            </a:r>
            <a:r>
              <a:rPr lang="en-US" sz="1400" dirty="0" err="1"/>
              <a:t>Martínez</a:t>
            </a:r>
            <a:r>
              <a:rPr lang="en-US" sz="1400" dirty="0"/>
              <a:t> M. Toward Explainable Anticancer Compound Sensitivity Prediction via Multimodal Attention-Based Convolutional Encoders. </a:t>
            </a:r>
            <a:r>
              <a:rPr lang="en-US" sz="1400" dirty="0" err="1"/>
              <a:t>Mol</a:t>
            </a:r>
            <a:r>
              <a:rPr lang="en-US" sz="1400" dirty="0"/>
              <a:t> Pharm. 2019 Oct 31</a:t>
            </a:r>
          </a:p>
        </p:txBody>
      </p:sp>
      <p:pic>
        <p:nvPicPr>
          <p:cNvPr id="2050" name="Picture 2" descr="https://pubs.acs.org/na101/home/literatum/publisher/achs/journals/content/mpohbp/2019/mpohbp.2019.16.issue-12/acs.molpharmaceut.9b00520/20191122/images/medium/mp9b00520_000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131590"/>
            <a:ext cx="3528392" cy="345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683568" y="1532280"/>
            <a:ext cx="889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Test set</a:t>
            </a:r>
            <a:endParaRPr lang="en-US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57200" y="49036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 smtClean="0"/>
              <a:t>Best and </a:t>
            </a:r>
            <a:r>
              <a:rPr lang="fr-FR" sz="3200" dirty="0" err="1" smtClean="0"/>
              <a:t>most</a:t>
            </a:r>
            <a:r>
              <a:rPr lang="fr-FR" sz="3200" dirty="0" smtClean="0"/>
              <a:t> </a:t>
            </a:r>
            <a:r>
              <a:rPr lang="fr-FR" sz="3200" dirty="0" err="1" smtClean="0"/>
              <a:t>recent</a:t>
            </a:r>
            <a:r>
              <a:rPr lang="fr-FR" sz="3200" dirty="0" smtClean="0"/>
              <a:t> </a:t>
            </a:r>
            <a:r>
              <a:rPr lang="fr-FR" sz="3200" dirty="0" err="1" smtClean="0"/>
              <a:t>try</a:t>
            </a:r>
            <a:endParaRPr lang="en-US" sz="3200" dirty="0"/>
          </a:p>
        </p:txBody>
      </p:sp>
      <p:sp>
        <p:nvSpPr>
          <p:cNvPr id="9" name="ZoneTexte 8"/>
          <p:cNvSpPr txBox="1"/>
          <p:nvPr/>
        </p:nvSpPr>
        <p:spPr>
          <a:xfrm>
            <a:off x="1497490" y="13648"/>
            <a:ext cx="631487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3600" dirty="0" err="1" smtClean="0"/>
              <a:t>Treatment</a:t>
            </a:r>
            <a:r>
              <a:rPr lang="fr-FR" sz="3600" dirty="0" smtClean="0"/>
              <a:t> </a:t>
            </a:r>
            <a:r>
              <a:rPr lang="fr-FR" sz="3600" dirty="0" err="1" smtClean="0"/>
              <a:t>prediction</a:t>
            </a:r>
            <a:r>
              <a:rPr lang="fr-FR" sz="3600" dirty="0" smtClean="0"/>
              <a:t> </a:t>
            </a:r>
            <a:r>
              <a:rPr lang="fr-FR" sz="3600" dirty="0"/>
              <a:t>i</a:t>
            </a:r>
            <a:r>
              <a:rPr lang="fr-FR" sz="3600" dirty="0" smtClean="0"/>
              <a:t>n </a:t>
            </a:r>
            <a:r>
              <a:rPr lang="fr-FR" sz="3600" dirty="0" err="1" smtClean="0"/>
              <a:t>cell</a:t>
            </a:r>
            <a:r>
              <a:rPr lang="fr-FR" sz="3600" dirty="0" smtClean="0"/>
              <a:t> </a:t>
            </a:r>
            <a:r>
              <a:rPr lang="fr-FR" sz="3600" dirty="0" err="1" smtClean="0"/>
              <a:t>lines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00605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ML/DL in </a:t>
            </a:r>
            <a:r>
              <a:rPr lang="fr-FR" dirty="0" err="1" smtClean="0"/>
              <a:t>oncology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6" t="18403" r="35738" b="14000"/>
          <a:stretch/>
        </p:blipFill>
        <p:spPr bwMode="auto">
          <a:xfrm>
            <a:off x="110801" y="1607186"/>
            <a:ext cx="1622039" cy="213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0" r="31161" b="22906"/>
          <a:stretch/>
        </p:blipFill>
        <p:spPr bwMode="auto">
          <a:xfrm>
            <a:off x="1899333" y="2075062"/>
            <a:ext cx="2096603" cy="119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97771" y="4284141"/>
            <a:ext cx="124809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Diagnostics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979712" y="4152423"/>
            <a:ext cx="187262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Molecular</a:t>
            </a:r>
            <a:r>
              <a:rPr lang="fr-FR" dirty="0" smtClean="0"/>
              <a:t> </a:t>
            </a:r>
            <a:r>
              <a:rPr lang="fr-FR" dirty="0" err="1" smtClean="0"/>
              <a:t>biology</a:t>
            </a:r>
            <a:endParaRPr lang="fr-FR" dirty="0"/>
          </a:p>
          <a:p>
            <a:pPr algn="ctr"/>
            <a:r>
              <a:rPr lang="fr-FR" dirty="0" smtClean="0"/>
              <a:t>&amp; </a:t>
            </a:r>
            <a:r>
              <a:rPr lang="fr-FR" dirty="0" err="1" smtClean="0"/>
              <a:t>prognosis</a:t>
            </a:r>
            <a:r>
              <a:rPr lang="fr-FR" dirty="0" smtClean="0"/>
              <a:t> </a:t>
            </a:r>
            <a:endParaRPr lang="en-US" dirty="0"/>
          </a:p>
        </p:txBody>
      </p:sp>
      <p:pic>
        <p:nvPicPr>
          <p:cNvPr id="9" name="Picture 2" descr="nm0500_487_I1 pharm sequ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80473"/>
            <a:ext cx="2114461" cy="212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4309491" y="4145642"/>
            <a:ext cx="231042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Drug </a:t>
            </a:r>
            <a:r>
              <a:rPr lang="fr-FR" dirty="0" err="1" smtClean="0"/>
              <a:t>development</a:t>
            </a:r>
            <a:endParaRPr lang="fr-FR" dirty="0" smtClean="0"/>
          </a:p>
          <a:p>
            <a:pPr algn="ctr"/>
            <a:r>
              <a:rPr lang="fr-FR" dirty="0" smtClean="0"/>
              <a:t>&amp; </a:t>
            </a:r>
            <a:r>
              <a:rPr lang="fr-FR" dirty="0" err="1" smtClean="0"/>
              <a:t>prediction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4765871" y="3600756"/>
            <a:ext cx="22726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spcAft>
                <a:spcPts val="563"/>
              </a:spcAft>
            </a:pPr>
            <a:r>
              <a:rPr lang="en-US" sz="1400" b="1" dirty="0">
                <a:solidFill>
                  <a:srgbClr val="000000"/>
                </a:solidFill>
              </a:rPr>
              <a:t>"Here's my </a:t>
            </a:r>
            <a:r>
              <a:rPr lang="en-US" sz="1400" b="1" dirty="0" smtClean="0">
                <a:solidFill>
                  <a:srgbClr val="000000"/>
                </a:solidFill>
              </a:rPr>
              <a:t>sequence”         </a:t>
            </a:r>
            <a:r>
              <a:rPr lang="en-US" sz="1000" i="1" dirty="0" smtClean="0">
                <a:solidFill>
                  <a:srgbClr val="000000"/>
                </a:solidFill>
              </a:rPr>
              <a:t>The </a:t>
            </a:r>
            <a:r>
              <a:rPr lang="en-US" sz="1000" i="1" dirty="0">
                <a:solidFill>
                  <a:srgbClr val="000000"/>
                </a:solidFill>
              </a:rPr>
              <a:t>New </a:t>
            </a:r>
            <a:r>
              <a:rPr lang="en-US" sz="1000" i="1" dirty="0" smtClean="0">
                <a:solidFill>
                  <a:srgbClr val="000000"/>
                </a:solidFill>
              </a:rPr>
              <a:t>Yorker</a:t>
            </a:r>
            <a:endParaRPr lang="en-US" sz="1000" i="1" dirty="0">
              <a:solidFill>
                <a:srgbClr val="000000"/>
              </a:solidFill>
            </a:endParaRPr>
          </a:p>
        </p:txBody>
      </p:sp>
      <p:pic>
        <p:nvPicPr>
          <p:cNvPr id="2050" name="Picture 2" descr="https://tse2.mm.bing.net/th?id=OIP.OFf-vE4JMZlU2uMixoJBIQHaHa&amp;pid=Ap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600" y="1768143"/>
            <a:ext cx="1853853" cy="185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6772315" y="4290922"/>
            <a:ext cx="231042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Monitoring patients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1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147083"/>
            <a:ext cx="3096344" cy="1728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Connecteur droit 24"/>
          <p:cNvCxnSpPr/>
          <p:nvPr/>
        </p:nvCxnSpPr>
        <p:spPr>
          <a:xfrm>
            <a:off x="179512" y="2931790"/>
            <a:ext cx="86409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4499992" y="771550"/>
            <a:ext cx="0" cy="4319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http://journals.plos.org/ploscompbiol/article/figure/image?size=large&amp;id=10.1371/journal.pcbi.1003047.g00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53"/>
          <a:stretch/>
        </p:blipFill>
        <p:spPr bwMode="auto">
          <a:xfrm>
            <a:off x="797068" y="793036"/>
            <a:ext cx="3085454" cy="187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/>
          <p:cNvSpPr txBox="1"/>
          <p:nvPr/>
        </p:nvSpPr>
        <p:spPr>
          <a:xfrm>
            <a:off x="1073086" y="2077763"/>
            <a:ext cx="459591" cy="19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800" b="1" dirty="0" err="1" smtClean="0"/>
              <a:t>Clinical</a:t>
            </a:r>
            <a:endParaRPr lang="en-US" sz="800" b="1" dirty="0"/>
          </a:p>
        </p:txBody>
      </p:sp>
      <p:sp>
        <p:nvSpPr>
          <p:cNvPr id="31" name="ZoneTexte 30"/>
          <p:cNvSpPr txBox="1"/>
          <p:nvPr/>
        </p:nvSpPr>
        <p:spPr>
          <a:xfrm>
            <a:off x="1502673" y="1964601"/>
            <a:ext cx="578165" cy="19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800" b="1" dirty="0" err="1" smtClean="0"/>
              <a:t>Molecular</a:t>
            </a:r>
            <a:endParaRPr lang="en-US" sz="8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2077266" y="1851437"/>
            <a:ext cx="578165" cy="3010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800" b="1" dirty="0" err="1" smtClean="0"/>
              <a:t>Clinical</a:t>
            </a:r>
            <a:r>
              <a:rPr lang="fr-FR" sz="800" b="1" dirty="0" smtClean="0"/>
              <a:t> +</a:t>
            </a:r>
          </a:p>
          <a:p>
            <a:pPr algn="ctr"/>
            <a:r>
              <a:rPr lang="fr-FR" sz="800" b="1" dirty="0" err="1" smtClean="0"/>
              <a:t>Molecular</a:t>
            </a:r>
            <a:endParaRPr lang="en-US" sz="800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2586976" y="1923678"/>
            <a:ext cx="825822" cy="3010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800" b="1" dirty="0" err="1" smtClean="0"/>
              <a:t>Molecular</a:t>
            </a:r>
            <a:r>
              <a:rPr lang="fr-FR" sz="800" b="1" dirty="0" smtClean="0"/>
              <a:t> +</a:t>
            </a:r>
          </a:p>
          <a:p>
            <a:pPr algn="ctr"/>
            <a:r>
              <a:rPr lang="fr-FR" sz="800" b="1" dirty="0" smtClean="0"/>
              <a:t>Prior </a:t>
            </a:r>
            <a:r>
              <a:rPr lang="fr-FR" sz="800" b="1" dirty="0" err="1" smtClean="0"/>
              <a:t>knowledge</a:t>
            </a:r>
            <a:endParaRPr lang="en-US" sz="800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3170113" y="2233178"/>
            <a:ext cx="825823" cy="4105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800" b="1" dirty="0" err="1" smtClean="0"/>
              <a:t>Clinical</a:t>
            </a:r>
            <a:r>
              <a:rPr lang="fr-FR" sz="800" b="1" dirty="0" smtClean="0"/>
              <a:t> +</a:t>
            </a:r>
          </a:p>
          <a:p>
            <a:pPr algn="ctr"/>
            <a:r>
              <a:rPr lang="fr-FR" sz="800" b="1" dirty="0" err="1" smtClean="0"/>
              <a:t>Molecular</a:t>
            </a:r>
            <a:r>
              <a:rPr lang="fr-FR" sz="800" b="1" dirty="0" smtClean="0"/>
              <a:t> +</a:t>
            </a:r>
          </a:p>
          <a:p>
            <a:pPr algn="ctr"/>
            <a:r>
              <a:rPr lang="fr-FR" sz="800" b="1" dirty="0" smtClean="0"/>
              <a:t>Prior </a:t>
            </a:r>
            <a:r>
              <a:rPr lang="fr-FR" sz="800" b="1" dirty="0" err="1" smtClean="0"/>
              <a:t>knowledge</a:t>
            </a:r>
            <a:endParaRPr lang="en-US" sz="800" b="1" dirty="0"/>
          </a:p>
        </p:txBody>
      </p:sp>
      <p:sp>
        <p:nvSpPr>
          <p:cNvPr id="35" name="Rectangle 5"/>
          <p:cNvSpPr>
            <a:spLocks noChangeArrowheads="1"/>
          </p:cNvSpPr>
          <p:nvPr/>
        </p:nvSpPr>
        <p:spPr bwMode="auto">
          <a:xfrm>
            <a:off x="221217" y="2593236"/>
            <a:ext cx="415082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Bilal E, et al. Improving breast cancer survival analysis through competition-based multidimensional modeling.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PLoS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Comput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Biol. 2013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36" name="Rectangle 5"/>
          <p:cNvSpPr>
            <a:spLocks noChangeArrowheads="1"/>
          </p:cNvSpPr>
          <p:nvPr/>
        </p:nvSpPr>
        <p:spPr bwMode="auto">
          <a:xfrm>
            <a:off x="4644008" y="2562458"/>
            <a:ext cx="44644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/>
              <a:t>Yuan Y, </a:t>
            </a:r>
            <a:r>
              <a:rPr lang="en-US" sz="900" dirty="0" smtClean="0"/>
              <a:t>et al. Assessing </a:t>
            </a:r>
            <a:r>
              <a:rPr lang="en-US" sz="900" dirty="0"/>
              <a:t>the clinical utility of cancer genomic and proteomic data across tumor types. Nat </a:t>
            </a:r>
            <a:r>
              <a:rPr lang="en-US" sz="900" dirty="0" err="1"/>
              <a:t>Biotechnol</a:t>
            </a:r>
            <a:r>
              <a:rPr lang="en-US" sz="900" dirty="0"/>
              <a:t>. 2014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2" t="11930" r="30844" b="53081"/>
          <a:stretch/>
        </p:blipFill>
        <p:spPr bwMode="auto">
          <a:xfrm>
            <a:off x="4550895" y="1071780"/>
            <a:ext cx="2613393" cy="10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le 39"/>
          <p:cNvSpPr/>
          <p:nvPr/>
        </p:nvSpPr>
        <p:spPr>
          <a:xfrm>
            <a:off x="7020272" y="843558"/>
            <a:ext cx="2161610" cy="15217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molecular </a:t>
            </a:r>
            <a:r>
              <a:rPr lang="en-US" sz="1600" dirty="0"/>
              <a:t>data </a:t>
            </a:r>
            <a:r>
              <a:rPr lang="en-US" sz="1600" dirty="0" smtClean="0"/>
              <a:t>+ clinical </a:t>
            </a:r>
            <a:r>
              <a:rPr lang="en-US" sz="1600" dirty="0"/>
              <a:t>variables </a:t>
            </a:r>
            <a:endParaRPr lang="en-US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improved </a:t>
            </a:r>
            <a:r>
              <a:rPr lang="en-US" sz="1600" dirty="0"/>
              <a:t>predictions </a:t>
            </a:r>
            <a:r>
              <a:rPr lang="en-US" sz="1600" dirty="0" smtClean="0"/>
              <a:t>for </a:t>
            </a:r>
            <a:r>
              <a:rPr lang="en-US" sz="1600" b="1" dirty="0" smtClean="0"/>
              <a:t>3 / 4 </a:t>
            </a:r>
            <a:r>
              <a:rPr lang="en-US" sz="1600" b="1" dirty="0"/>
              <a:t>cancers</a:t>
            </a:r>
            <a:endParaRPr lang="en-US" sz="1600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but gains </a:t>
            </a:r>
            <a:r>
              <a:rPr lang="en-US" sz="1600" dirty="0"/>
              <a:t>were limited (2.2-23.9%).</a:t>
            </a:r>
          </a:p>
        </p:txBody>
      </p:sp>
      <p:sp>
        <p:nvSpPr>
          <p:cNvPr id="3" name="Rectangle 2"/>
          <p:cNvSpPr/>
          <p:nvPr/>
        </p:nvSpPr>
        <p:spPr>
          <a:xfrm>
            <a:off x="6228184" y="2859782"/>
            <a:ext cx="9557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/>
              <a:t>In 2018</a:t>
            </a:r>
            <a:endParaRPr lang="en-US" sz="20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644008" y="4794706"/>
            <a:ext cx="44644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Ching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T, Zhu X,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Garmire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LX. Cox-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nnet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 An artificial neural network method for prognosis prediction of high-throughput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omics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data.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PLoS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Comput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Biol. 2018 Apr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Titre 1"/>
          <p:cNvSpPr txBox="1">
            <a:spLocks/>
          </p:cNvSpPr>
          <p:nvPr/>
        </p:nvSpPr>
        <p:spPr>
          <a:xfrm>
            <a:off x="508209" y="2787774"/>
            <a:ext cx="3394720" cy="6120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/>
              <a:t>In 2017</a:t>
            </a:r>
            <a:endParaRPr lang="en-US" sz="2000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51" y="3219822"/>
            <a:ext cx="2137897" cy="1534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4774381"/>
            <a:ext cx="44999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Le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Morvan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M,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Zinovyev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A,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Vert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JP.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NetNorM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 Capturing cancer-relevant information in somatic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exome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mutation data with gene networks for cancer stratification and prognosis.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PLoS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Comput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Biol. 2017 Jun 26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496" y="3579862"/>
            <a:ext cx="10801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Adding gene </a:t>
            </a:r>
            <a:r>
              <a:rPr lang="en-US" sz="1400" dirty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networks </a:t>
            </a:r>
            <a:r>
              <a:rPr lang="en-US" sz="1400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information</a:t>
            </a:r>
            <a:endParaRPr lang="en-US" sz="1400" dirty="0"/>
          </a:p>
        </p:txBody>
      </p:sp>
      <p:sp>
        <p:nvSpPr>
          <p:cNvPr id="48" name="Rectangle 47"/>
          <p:cNvSpPr/>
          <p:nvPr/>
        </p:nvSpPr>
        <p:spPr>
          <a:xfrm>
            <a:off x="4550895" y="3651870"/>
            <a:ext cx="10801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Using neural networks</a:t>
            </a:r>
            <a:endParaRPr lang="en-US" sz="1400" dirty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395536" y="483518"/>
            <a:ext cx="3781414" cy="612306"/>
          </a:xfrm>
        </p:spPr>
        <p:txBody>
          <a:bodyPr>
            <a:normAutofit/>
          </a:bodyPr>
          <a:lstStyle/>
          <a:p>
            <a:r>
              <a:rPr lang="fr-FR" sz="2000" dirty="0"/>
              <a:t>I</a:t>
            </a:r>
            <a:r>
              <a:rPr lang="fr-FR" sz="2000" dirty="0" smtClean="0"/>
              <a:t>n 2013</a:t>
            </a:r>
            <a:endParaRPr lang="en-US" sz="2000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4904156" y="519537"/>
            <a:ext cx="3394720" cy="6120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/>
              <a:t>In 2014</a:t>
            </a:r>
            <a:endParaRPr lang="en-US" sz="2000" dirty="0"/>
          </a:p>
        </p:txBody>
      </p:sp>
      <p:sp>
        <p:nvSpPr>
          <p:cNvPr id="28" name="ZoneTexte 27"/>
          <p:cNvSpPr txBox="1"/>
          <p:nvPr/>
        </p:nvSpPr>
        <p:spPr>
          <a:xfrm>
            <a:off x="1993583" y="-18797"/>
            <a:ext cx="582114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3600" dirty="0" smtClean="0"/>
              <a:t>Pronostic estimation the </a:t>
            </a:r>
            <a:r>
              <a:rPr lang="fr-FR" sz="3600" dirty="0" err="1" smtClean="0"/>
              <a:t>clinic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5556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034609"/>
            <a:ext cx="5904656" cy="3913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907704" y="0"/>
            <a:ext cx="582114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3600" dirty="0" smtClean="0"/>
              <a:t>Pronostic estimation the </a:t>
            </a:r>
            <a:r>
              <a:rPr lang="fr-FR" sz="3600" dirty="0" err="1" smtClean="0"/>
              <a:t>clinic</a:t>
            </a:r>
            <a:endParaRPr lang="en-US" sz="3600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57200" y="490364"/>
            <a:ext cx="8229600" cy="85725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Best and </a:t>
            </a:r>
            <a:r>
              <a:rPr lang="fr-FR" sz="3200" dirty="0" err="1" smtClean="0"/>
              <a:t>most</a:t>
            </a:r>
            <a:r>
              <a:rPr lang="fr-FR" sz="3200" dirty="0" smtClean="0"/>
              <a:t> </a:t>
            </a:r>
            <a:r>
              <a:rPr lang="fr-FR" sz="3200" dirty="0" err="1" smtClean="0"/>
              <a:t>recent</a:t>
            </a:r>
            <a:r>
              <a:rPr lang="fr-FR" sz="3200" dirty="0" smtClean="0"/>
              <a:t> </a:t>
            </a:r>
            <a:r>
              <a:rPr lang="fr-FR" sz="3200" dirty="0" err="1" smtClean="0"/>
              <a:t>try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0" y="4887039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Deep learning with multimodal representation for </a:t>
            </a:r>
            <a:r>
              <a:rPr lang="en-US" sz="1200" i="1" dirty="0" err="1"/>
              <a:t>pancancer</a:t>
            </a:r>
            <a:r>
              <a:rPr lang="en-US" sz="1200" i="1" dirty="0"/>
              <a:t> prognosis prediction, </a:t>
            </a:r>
            <a:r>
              <a:rPr lang="en-US" sz="1200" i="1" dirty="0" err="1"/>
              <a:t>Anika</a:t>
            </a:r>
            <a:r>
              <a:rPr lang="en-US" sz="1200" i="1" dirty="0"/>
              <a:t> </a:t>
            </a:r>
            <a:r>
              <a:rPr lang="en-US" sz="1200" i="1" dirty="0" err="1"/>
              <a:t>Cheerla</a:t>
            </a:r>
            <a:r>
              <a:rPr lang="en-US" sz="1200" i="1" dirty="0"/>
              <a:t> and Olivier </a:t>
            </a:r>
            <a:r>
              <a:rPr lang="en-US" sz="1200" i="1" dirty="0" err="1"/>
              <a:t>Gevaert</a:t>
            </a:r>
            <a:r>
              <a:rPr lang="en-US" sz="1200" i="1" dirty="0"/>
              <a:t>, Bioinformatics, 35, 2019</a:t>
            </a:r>
            <a:endParaRPr lang="en-US" sz="1200" dirty="0"/>
          </a:p>
        </p:txBody>
      </p:sp>
      <p:sp>
        <p:nvSpPr>
          <p:cNvPr id="7" name="ZoneTexte 6"/>
          <p:cNvSpPr txBox="1"/>
          <p:nvPr/>
        </p:nvSpPr>
        <p:spPr>
          <a:xfrm>
            <a:off x="7452320" y="3363838"/>
            <a:ext cx="1233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TCGA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6" t="18404" r="57840" b="65072"/>
          <a:stretch/>
        </p:blipFill>
        <p:spPr bwMode="auto">
          <a:xfrm>
            <a:off x="7452320" y="1459909"/>
            <a:ext cx="921842" cy="1264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00852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907704" y="0"/>
            <a:ext cx="582114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3600" dirty="0" smtClean="0"/>
              <a:t>Pronostic estimation the </a:t>
            </a:r>
            <a:r>
              <a:rPr lang="fr-FR" sz="3600" dirty="0" err="1" smtClean="0"/>
              <a:t>clinic</a:t>
            </a:r>
            <a:endParaRPr lang="en-US" sz="3600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57200" y="490364"/>
            <a:ext cx="8229600" cy="85725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Best and </a:t>
            </a:r>
            <a:r>
              <a:rPr lang="fr-FR" sz="3200" dirty="0" err="1" smtClean="0"/>
              <a:t>most</a:t>
            </a:r>
            <a:r>
              <a:rPr lang="fr-FR" sz="3200" dirty="0" smtClean="0"/>
              <a:t> </a:t>
            </a:r>
            <a:r>
              <a:rPr lang="fr-FR" sz="3200" dirty="0" err="1" smtClean="0"/>
              <a:t>recent</a:t>
            </a:r>
            <a:r>
              <a:rPr lang="fr-FR" sz="3200" dirty="0" smtClean="0"/>
              <a:t> </a:t>
            </a:r>
            <a:r>
              <a:rPr lang="fr-FR" sz="3200" dirty="0" err="1" smtClean="0"/>
              <a:t>try</a:t>
            </a:r>
            <a:endParaRPr 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57" y="1336373"/>
            <a:ext cx="4735041" cy="332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07006" y="3723878"/>
            <a:ext cx="342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Multi-modality test </a:t>
            </a:r>
            <a:r>
              <a:rPr lang="en-US" i="1" dirty="0"/>
              <a:t>C-index of 0.78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4887039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Deep learning with multimodal representation for </a:t>
            </a:r>
            <a:r>
              <a:rPr lang="en-US" sz="1200" i="1" dirty="0" err="1"/>
              <a:t>pancancer</a:t>
            </a:r>
            <a:r>
              <a:rPr lang="en-US" sz="1200" i="1" dirty="0"/>
              <a:t> prognosis prediction, </a:t>
            </a:r>
            <a:r>
              <a:rPr lang="en-US" sz="1200" i="1" dirty="0" err="1"/>
              <a:t>Anika</a:t>
            </a:r>
            <a:r>
              <a:rPr lang="en-US" sz="1200" i="1" dirty="0"/>
              <a:t> </a:t>
            </a:r>
            <a:r>
              <a:rPr lang="en-US" sz="1200" i="1" dirty="0" err="1"/>
              <a:t>Cheerla</a:t>
            </a:r>
            <a:r>
              <a:rPr lang="en-US" sz="1200" i="1" dirty="0"/>
              <a:t> and Olivier </a:t>
            </a:r>
            <a:r>
              <a:rPr lang="en-US" sz="1200" i="1" dirty="0" err="1"/>
              <a:t>Gevaert</a:t>
            </a:r>
            <a:r>
              <a:rPr lang="en-US" sz="1200" i="1" dirty="0"/>
              <a:t>, Bioinformatics, 35, 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285445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improve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’ </a:t>
            </a:r>
            <a:r>
              <a:rPr lang="fr-FR" dirty="0" err="1" smtClean="0"/>
              <a:t>efficacy</a:t>
            </a:r>
            <a:r>
              <a:rPr lang="fr-FR" dirty="0" smtClean="0"/>
              <a:t>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more samples (cell lines, </a:t>
            </a:r>
            <a:r>
              <a:rPr lang="en-US" dirty="0" err="1"/>
              <a:t>organoids</a:t>
            </a:r>
            <a:r>
              <a:rPr lang="en-US" dirty="0"/>
              <a:t>)</a:t>
            </a:r>
          </a:p>
          <a:p>
            <a:r>
              <a:rPr lang="en-US" dirty="0" smtClean="0"/>
              <a:t>Need </a:t>
            </a:r>
            <a:r>
              <a:rPr lang="en-US" dirty="0"/>
              <a:t>more molecular </a:t>
            </a:r>
            <a:r>
              <a:rPr lang="en-US" dirty="0" smtClean="0"/>
              <a:t>layers </a:t>
            </a:r>
            <a:r>
              <a:rPr lang="fr-FR" dirty="0" smtClean="0"/>
              <a:t>?</a:t>
            </a:r>
            <a:endParaRPr lang="fr-FR" dirty="0"/>
          </a:p>
          <a:p>
            <a:r>
              <a:rPr lang="en-US" dirty="0" smtClean="0"/>
              <a:t>Need </a:t>
            </a:r>
            <a:r>
              <a:rPr lang="en-US" dirty="0"/>
              <a:t>better readouts</a:t>
            </a:r>
          </a:p>
          <a:p>
            <a:r>
              <a:rPr lang="en-US" dirty="0" smtClean="0"/>
              <a:t>Need </a:t>
            </a:r>
            <a:r>
              <a:rPr lang="en-US" dirty="0"/>
              <a:t>more functional</a:t>
            </a:r>
            <a:r>
              <a:rPr lang="en-US" b="1" dirty="0"/>
              <a:t> </a:t>
            </a:r>
            <a:r>
              <a:rPr lang="en-US" dirty="0"/>
              <a:t>(perturbation) </a:t>
            </a:r>
            <a:r>
              <a:rPr lang="en-US" dirty="0" smtClean="0"/>
              <a:t>data</a:t>
            </a:r>
          </a:p>
          <a:p>
            <a:r>
              <a:rPr lang="fr-FR" dirty="0" err="1" smtClean="0"/>
              <a:t>Adapt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 to the </a:t>
            </a:r>
            <a:r>
              <a:rPr lang="fr-FR" dirty="0" err="1" smtClean="0"/>
              <a:t>tasks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want</a:t>
            </a:r>
            <a:endParaRPr lang="fr-FR" dirty="0" smtClean="0"/>
          </a:p>
        </p:txBody>
      </p:sp>
      <p:sp>
        <p:nvSpPr>
          <p:cNvPr id="4" name="ZoneTexte 3"/>
          <p:cNvSpPr txBox="1"/>
          <p:nvPr/>
        </p:nvSpPr>
        <p:spPr>
          <a:xfrm>
            <a:off x="3203848" y="4443958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err="1" smtClean="0"/>
              <a:t>Saez-Rodriguez’s</a:t>
            </a:r>
            <a:r>
              <a:rPr lang="fr-FR" dirty="0" smtClean="0"/>
              <a:t> </a:t>
            </a:r>
            <a:r>
              <a:rPr lang="fr-FR" dirty="0" err="1" smtClean="0"/>
              <a:t>take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55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improve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’ </a:t>
            </a:r>
            <a:r>
              <a:rPr lang="fr-FR" dirty="0" err="1" smtClean="0"/>
              <a:t>efficacy</a:t>
            </a:r>
            <a:r>
              <a:rPr lang="fr-FR" dirty="0" smtClean="0"/>
              <a:t>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Focus on your </a:t>
            </a:r>
            <a:r>
              <a:rPr lang="en-US" dirty="0"/>
              <a:t>data-analytical approaches</a:t>
            </a:r>
            <a:endParaRPr lang="en-US" dirty="0" smtClean="0"/>
          </a:p>
          <a:p>
            <a:r>
              <a:rPr lang="fr-FR" dirty="0" smtClean="0"/>
              <a:t>Use </a:t>
            </a:r>
            <a:r>
              <a:rPr lang="fr-FR" dirty="0" err="1" smtClean="0"/>
              <a:t>mechanistic</a:t>
            </a:r>
            <a:r>
              <a:rPr lang="fr-FR" dirty="0" smtClean="0"/>
              <a:t> </a:t>
            </a:r>
            <a:r>
              <a:rPr lang="fr-FR" dirty="0" err="1" smtClean="0"/>
              <a:t>prior</a:t>
            </a:r>
            <a:r>
              <a:rPr lang="fr-FR" dirty="0" smtClean="0"/>
              <a:t> </a:t>
            </a:r>
            <a:r>
              <a:rPr lang="fr-FR" dirty="0" err="1" smtClean="0"/>
              <a:t>knowledge</a:t>
            </a:r>
            <a:endParaRPr lang="fr-FR" dirty="0" smtClean="0"/>
          </a:p>
          <a:p>
            <a:r>
              <a:rPr lang="fr-FR" dirty="0" err="1" smtClean="0"/>
              <a:t>Adapt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 to the </a:t>
            </a:r>
            <a:r>
              <a:rPr lang="fr-FR" dirty="0" err="1" smtClean="0"/>
              <a:t>tasks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want</a:t>
            </a:r>
            <a:endParaRPr lang="fr-FR" dirty="0" smtClean="0"/>
          </a:p>
        </p:txBody>
      </p:sp>
      <p:sp>
        <p:nvSpPr>
          <p:cNvPr id="4" name="ZoneTexte 3"/>
          <p:cNvSpPr txBox="1"/>
          <p:nvPr/>
        </p:nvSpPr>
        <p:spPr>
          <a:xfrm>
            <a:off x="2613088" y="4085659"/>
            <a:ext cx="3399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ym typeface="Wingdings" panose="05000000000000000000" pitchFamily="2" charset="2"/>
              </a:rPr>
              <a:t></a:t>
            </a:r>
            <a:r>
              <a:rPr lang="fr-FR" dirty="0" err="1" smtClean="0">
                <a:sym typeface="Wingdings" panose="05000000000000000000" pitchFamily="2" charset="2"/>
              </a:rPr>
              <a:t>Camacho</a:t>
            </a:r>
            <a:r>
              <a:rPr lang="fr-FR" dirty="0" smtClean="0">
                <a:sym typeface="Wingdings" panose="05000000000000000000" pitchFamily="2" charset="2"/>
              </a:rPr>
              <a:t>, Costello, Collins </a:t>
            </a:r>
            <a:r>
              <a:rPr lang="fr-FR" dirty="0" err="1" smtClean="0">
                <a:sym typeface="Wingdings" panose="05000000000000000000" pitchFamily="2" charset="2"/>
              </a:rPr>
              <a:t>takes</a:t>
            </a:r>
            <a:endParaRPr lang="fr-FR" dirty="0" smtClean="0">
              <a:sym typeface="Wingdings" panose="05000000000000000000" pitchFamily="2" charset="2"/>
            </a:endParaRPr>
          </a:p>
          <a:p>
            <a:r>
              <a:rPr lang="fr-FR" dirty="0" smtClean="0">
                <a:sym typeface="Wingdings" panose="05000000000000000000" pitchFamily="2" charset="2"/>
              </a:rPr>
              <a:t> &amp; </a:t>
            </a:r>
            <a:r>
              <a:rPr lang="fr-FR" dirty="0" err="1" smtClean="0">
                <a:sym typeface="Wingdings" panose="05000000000000000000" pitchFamily="2" charset="2"/>
              </a:rPr>
              <a:t>my</a:t>
            </a:r>
            <a:r>
              <a:rPr lang="fr-FR" dirty="0" smtClean="0">
                <a:sym typeface="Wingdings" panose="05000000000000000000" pitchFamily="2" charset="2"/>
              </a:rPr>
              <a:t> </a:t>
            </a:r>
            <a:r>
              <a:rPr lang="fr-FR" dirty="0" err="1" smtClean="0">
                <a:sym typeface="Wingdings" panose="05000000000000000000" pitchFamily="2" charset="2"/>
              </a:rPr>
              <a:t>take</a:t>
            </a:r>
            <a:r>
              <a:rPr lang="fr-FR" dirty="0" smtClean="0"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1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088" y="843558"/>
            <a:ext cx="5422208" cy="421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1520" y="51470"/>
            <a:ext cx="8640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“A goal </a:t>
            </a:r>
            <a:r>
              <a:rPr lang="en-US" sz="2400" dirty="0"/>
              <a:t>of precision </a:t>
            </a:r>
            <a:r>
              <a:rPr lang="en-US" sz="2400" dirty="0" smtClean="0"/>
              <a:t>medicine </a:t>
            </a:r>
            <a:r>
              <a:rPr lang="en-US" sz="2400" dirty="0"/>
              <a:t>is to stratify patients in order </a:t>
            </a:r>
            <a:r>
              <a:rPr lang="en-US" sz="2400" dirty="0" smtClean="0"/>
              <a:t>to improve </a:t>
            </a:r>
            <a:r>
              <a:rPr lang="en-US" sz="2400" dirty="0"/>
              <a:t>diagnosis and medical </a:t>
            </a:r>
            <a:r>
              <a:rPr lang="en-US" sz="2400" dirty="0" smtClean="0"/>
              <a:t>treatment”</a:t>
            </a:r>
            <a:endParaRPr lang="en-US" sz="24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80312" y="4141118"/>
            <a:ext cx="1730544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Haendel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MA, Chute CG, Robinson PN. Classification, Ontology, and Precision Medicine. N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Engl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J Med. 2018 Oct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46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cool about </a:t>
            </a:r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?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1793335" y="1304393"/>
            <a:ext cx="5779211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dirty="0" smtClean="0"/>
              <a:t>You </a:t>
            </a:r>
            <a:r>
              <a:rPr lang="fr-FR" sz="2400" dirty="0" err="1" smtClean="0"/>
              <a:t>can</a:t>
            </a:r>
            <a:r>
              <a:rPr lang="fr-FR" sz="2400" dirty="0" smtClean="0"/>
              <a:t> </a:t>
            </a:r>
            <a:r>
              <a:rPr lang="fr-FR" sz="2400" dirty="0" err="1" smtClean="0"/>
              <a:t>play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dirty="0" err="1" smtClean="0"/>
              <a:t>formalisms</a:t>
            </a:r>
            <a:r>
              <a:rPr lang="fr-FR" sz="2400" dirty="0" smtClean="0"/>
              <a:t> &amp; architectures</a:t>
            </a:r>
            <a:endParaRPr lang="en-US" sz="2400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568140" y="213970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For </a:t>
            </a:r>
            <a:r>
              <a:rPr lang="fr-FR" dirty="0" err="1" smtClean="0"/>
              <a:t>what</a:t>
            </a:r>
            <a:r>
              <a:rPr lang="fr-FR" dirty="0" smtClean="0"/>
              <a:t> ?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1951038" y="3219822"/>
            <a:ext cx="5463803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dirty="0" smtClean="0"/>
              <a:t>To </a:t>
            </a:r>
            <a:r>
              <a:rPr lang="fr-FR" sz="2400" dirty="0" err="1" smtClean="0"/>
              <a:t>better</a:t>
            </a:r>
            <a:r>
              <a:rPr lang="fr-FR" sz="2400" dirty="0" smtClean="0"/>
              <a:t> fit </a:t>
            </a:r>
            <a:r>
              <a:rPr lang="fr-FR" sz="2400" dirty="0" err="1" smtClean="0"/>
              <a:t>your</a:t>
            </a:r>
            <a:r>
              <a:rPr lang="fr-FR" sz="2400" dirty="0" smtClean="0"/>
              <a:t> data and </a:t>
            </a:r>
            <a:r>
              <a:rPr lang="fr-FR" sz="2400" dirty="0" err="1" smtClean="0"/>
              <a:t>your</a:t>
            </a:r>
            <a:r>
              <a:rPr lang="fr-FR" sz="2400" dirty="0" smtClean="0"/>
              <a:t> questions!</a:t>
            </a:r>
            <a:endParaRPr lang="en-US" sz="2400" dirty="0"/>
          </a:p>
        </p:txBody>
      </p:sp>
      <p:sp>
        <p:nvSpPr>
          <p:cNvPr id="6" name="ZoneTexte 5"/>
          <p:cNvSpPr txBox="1"/>
          <p:nvPr/>
        </p:nvSpPr>
        <p:spPr>
          <a:xfrm>
            <a:off x="3151718" y="4299940"/>
            <a:ext cx="3062441" cy="5847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3200" dirty="0" smtClean="0"/>
              <a:t>So </a:t>
            </a:r>
            <a:r>
              <a:rPr lang="fr-FR" sz="3200" dirty="0" err="1" smtClean="0"/>
              <a:t>be</a:t>
            </a:r>
            <a:r>
              <a:rPr lang="fr-FR" sz="3200" dirty="0" smtClean="0"/>
              <a:t> </a:t>
            </a:r>
            <a:r>
              <a:rPr lang="fr-FR" sz="3200" dirty="0" err="1" smtClean="0"/>
              <a:t>innovative</a:t>
            </a:r>
            <a:r>
              <a:rPr lang="fr-FR" sz="3200" dirty="0" smtClean="0"/>
              <a:t>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9511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Find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architecture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323528" y="1059868"/>
            <a:ext cx="21238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Drugs</a:t>
            </a:r>
            <a:r>
              <a:rPr lang="fr-FR" dirty="0" smtClean="0"/>
              <a:t> and </a:t>
            </a:r>
            <a:r>
              <a:rPr lang="fr-FR" dirty="0" err="1" smtClean="0"/>
              <a:t>proteins</a:t>
            </a:r>
            <a:endParaRPr lang="fr-FR" dirty="0" smtClean="0"/>
          </a:p>
          <a:p>
            <a:pPr algn="ctr"/>
            <a:r>
              <a:rPr lang="fr-FR" dirty="0"/>
              <a:t>t</a:t>
            </a:r>
            <a:r>
              <a:rPr lang="fr-FR" dirty="0" smtClean="0"/>
              <a:t>o </a:t>
            </a:r>
            <a:r>
              <a:rPr lang="fr-FR" dirty="0" err="1" smtClean="0"/>
              <a:t>predict</a:t>
            </a:r>
            <a:r>
              <a:rPr lang="fr-FR" dirty="0" smtClean="0"/>
              <a:t> </a:t>
            </a:r>
            <a:r>
              <a:rPr lang="fr-FR" dirty="0" err="1" smtClean="0"/>
              <a:t>bioactivity</a:t>
            </a:r>
            <a:endParaRPr lang="fr-FR" dirty="0" smtClean="0"/>
          </a:p>
          <a:p>
            <a:pPr algn="ctr"/>
            <a:r>
              <a:rPr lang="fr-FR" b="1" dirty="0" smtClean="0">
                <a:sym typeface="Wingdings" panose="05000000000000000000" pitchFamily="2" charset="2"/>
              </a:rPr>
              <a:t> </a:t>
            </a:r>
            <a:r>
              <a:rPr lang="fr-FR" b="1" dirty="0" err="1" smtClean="0"/>
              <a:t>Multitask</a:t>
            </a:r>
            <a:r>
              <a:rPr lang="fr-FR" b="1" dirty="0" smtClean="0"/>
              <a:t> NN</a:t>
            </a:r>
            <a:endParaRPr lang="en-US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2780423" y="1059582"/>
            <a:ext cx="2873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Patients’ </a:t>
            </a:r>
            <a:r>
              <a:rPr lang="fr-FR" dirty="0" err="1" smtClean="0"/>
              <a:t>folder</a:t>
            </a:r>
            <a:endParaRPr lang="fr-FR" dirty="0" smtClean="0"/>
          </a:p>
          <a:p>
            <a:pPr algn="ctr"/>
            <a:r>
              <a:rPr lang="fr-FR" dirty="0"/>
              <a:t>t</a:t>
            </a:r>
            <a:r>
              <a:rPr lang="fr-FR" dirty="0" smtClean="0"/>
              <a:t>o </a:t>
            </a:r>
            <a:r>
              <a:rPr lang="fr-FR" dirty="0" err="1" smtClean="0"/>
              <a:t>predict</a:t>
            </a:r>
            <a:r>
              <a:rPr lang="fr-FR" dirty="0" smtClean="0"/>
              <a:t> </a:t>
            </a:r>
            <a:r>
              <a:rPr lang="fr-FR" dirty="0" err="1" smtClean="0"/>
              <a:t>pateints</a:t>
            </a:r>
            <a:r>
              <a:rPr lang="fr-FR" dirty="0" smtClean="0"/>
              <a:t>’ </a:t>
            </a:r>
            <a:r>
              <a:rPr lang="fr-FR" dirty="0" err="1" smtClean="0"/>
              <a:t>outcome</a:t>
            </a:r>
            <a:endParaRPr lang="fr-FR" dirty="0" smtClean="0"/>
          </a:p>
          <a:p>
            <a:pPr algn="ctr"/>
            <a:r>
              <a:rPr lang="fr-FR" b="1" dirty="0" smtClean="0">
                <a:sym typeface="Wingdings" panose="05000000000000000000" pitchFamily="2" charset="2"/>
              </a:rPr>
              <a:t> </a:t>
            </a:r>
            <a:r>
              <a:rPr lang="fr-FR" b="1" dirty="0" err="1" smtClean="0"/>
              <a:t>Recurrent</a:t>
            </a:r>
            <a:r>
              <a:rPr lang="fr-FR" b="1" dirty="0" smtClean="0"/>
              <a:t> neural nets</a:t>
            </a:r>
            <a:endParaRPr lang="en-US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5908449" y="1059582"/>
            <a:ext cx="3006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Molecular</a:t>
            </a:r>
            <a:r>
              <a:rPr lang="fr-FR" dirty="0" smtClean="0"/>
              <a:t> data</a:t>
            </a:r>
          </a:p>
          <a:p>
            <a:pPr algn="ctr"/>
            <a:r>
              <a:rPr lang="fr-FR" dirty="0"/>
              <a:t>t</a:t>
            </a:r>
            <a:r>
              <a:rPr lang="fr-FR" dirty="0" smtClean="0"/>
              <a:t>o </a:t>
            </a:r>
            <a:r>
              <a:rPr lang="fr-FR" dirty="0" err="1" smtClean="0"/>
              <a:t>predict</a:t>
            </a:r>
            <a:r>
              <a:rPr lang="fr-FR" dirty="0" smtClean="0"/>
              <a:t> </a:t>
            </a:r>
            <a:r>
              <a:rPr lang="fr-FR" dirty="0" err="1" smtClean="0"/>
              <a:t>biological</a:t>
            </a:r>
            <a:r>
              <a:rPr lang="fr-FR" dirty="0" smtClean="0"/>
              <a:t> </a:t>
            </a:r>
            <a:r>
              <a:rPr lang="fr-FR" dirty="0" err="1" smtClean="0"/>
              <a:t>behaviors</a:t>
            </a:r>
            <a:endParaRPr lang="fr-FR" dirty="0" smtClean="0"/>
          </a:p>
          <a:p>
            <a:pPr algn="ctr"/>
            <a:r>
              <a:rPr lang="fr-FR" b="1" dirty="0" smtClean="0">
                <a:sym typeface="Wingdings" panose="05000000000000000000" pitchFamily="2" charset="2"/>
              </a:rPr>
              <a:t> </a:t>
            </a:r>
            <a:r>
              <a:rPr lang="fr-FR" b="1" dirty="0" err="1" smtClean="0"/>
              <a:t>Graphical</a:t>
            </a:r>
            <a:r>
              <a:rPr lang="fr-FR" b="1" dirty="0" smtClean="0"/>
              <a:t> networks</a:t>
            </a:r>
            <a:endParaRPr lang="en-US" b="1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98" y="1954821"/>
            <a:ext cx="2014537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 descr="http://karpathy.github.io/assets/rnn/diags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0" r="18951"/>
          <a:stretch/>
        </p:blipFill>
        <p:spPr bwMode="auto">
          <a:xfrm>
            <a:off x="3244894" y="2139988"/>
            <a:ext cx="1944216" cy="220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3"/>
          <a:stretch/>
        </p:blipFill>
        <p:spPr bwMode="auto">
          <a:xfrm>
            <a:off x="5730043" y="2428020"/>
            <a:ext cx="3308670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5908449" y="4074626"/>
            <a:ext cx="3006977" cy="1068874"/>
            <a:chOff x="5908449" y="4074626"/>
            <a:chExt cx="3006977" cy="1068874"/>
          </a:xfrm>
        </p:grpSpPr>
        <p:pic>
          <p:nvPicPr>
            <p:cNvPr id="10" name="Picture 2" descr="SignatureDitep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338" r="32555"/>
            <a:stretch>
              <a:fillRect/>
            </a:stretch>
          </p:blipFill>
          <p:spPr bwMode="auto">
            <a:xfrm>
              <a:off x="5947625" y="4230374"/>
              <a:ext cx="2873505" cy="8656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ZoneTexte 5"/>
            <p:cNvSpPr txBox="1"/>
            <p:nvPr/>
          </p:nvSpPr>
          <p:spPr>
            <a:xfrm>
              <a:off x="6300192" y="4074626"/>
              <a:ext cx="2140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Data science team </a:t>
              </a:r>
              <a:r>
                <a:rPr lang="fr-FR" dirty="0" err="1" smtClean="0"/>
                <a:t>at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908449" y="4083918"/>
              <a:ext cx="3006977" cy="10595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951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Intepretability</a:t>
            </a:r>
            <a:r>
              <a:rPr lang="fr-FR" dirty="0" smtClean="0"/>
              <a:t> of ML/DL</a:t>
            </a:r>
            <a:endParaRPr lang="en-US" dirty="0"/>
          </a:p>
        </p:txBody>
      </p:sp>
      <p:pic>
        <p:nvPicPr>
          <p:cNvPr id="31746" name="Picture 2" descr="https://cdn-images-1.medium.com/max/800/1*vfphlzE27jHerTIe30ICs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31590"/>
            <a:ext cx="76200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67544" y="4681835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http://nautil.us/issue/40/learning/is-artificial-intelligence-permanently-inscrutable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7812360" y="2254508"/>
            <a:ext cx="1456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Mechanistic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?</a:t>
            </a:r>
            <a:endParaRPr lang="en-US" dirty="0"/>
          </a:p>
        </p:txBody>
      </p:sp>
      <p:cxnSp>
        <p:nvCxnSpPr>
          <p:cNvPr id="6" name="Connecteur droit avec flèche 5"/>
          <p:cNvCxnSpPr>
            <a:stCxn id="4" idx="1"/>
            <a:endCxn id="8" idx="6"/>
          </p:cNvCxnSpPr>
          <p:nvPr/>
        </p:nvCxnSpPr>
        <p:spPr>
          <a:xfrm flipH="1" flipV="1">
            <a:off x="6660232" y="2463738"/>
            <a:ext cx="1152128" cy="11393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/>
          <p:cNvSpPr/>
          <p:nvPr/>
        </p:nvSpPr>
        <p:spPr>
          <a:xfrm>
            <a:off x="6300192" y="2283718"/>
            <a:ext cx="360040" cy="3600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3027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938837" y="2945438"/>
            <a:ext cx="5091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>
                <a:solidFill>
                  <a:prstClr val="white"/>
                </a:solidFill>
              </a:rPr>
              <a:t>Models</a:t>
            </a:r>
            <a:r>
              <a:rPr lang="fr-FR" sz="4000" dirty="0">
                <a:solidFill>
                  <a:prstClr val="white"/>
                </a:solidFill>
              </a:rPr>
              <a:t> </a:t>
            </a:r>
            <a:r>
              <a:rPr lang="fr-FR" sz="4000" dirty="0" smtClean="0">
                <a:solidFill>
                  <a:prstClr val="white"/>
                </a:solidFill>
              </a:rPr>
              <a:t>are </a:t>
            </a:r>
            <a:r>
              <a:rPr lang="fr-FR" sz="4000" dirty="0" err="1" smtClean="0">
                <a:solidFill>
                  <a:prstClr val="white"/>
                </a:solidFill>
              </a:rPr>
              <a:t>improving</a:t>
            </a:r>
            <a:r>
              <a:rPr lang="fr-FR" sz="4000" dirty="0" smtClean="0">
                <a:solidFill>
                  <a:prstClr val="white"/>
                </a:solidFill>
              </a:rPr>
              <a:t>…</a:t>
            </a:r>
            <a:endParaRPr lang="fr-FR" sz="4000" dirty="0">
              <a:solidFill>
                <a:prstClr val="white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77520" y="1287800"/>
            <a:ext cx="7438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prstClr val="white"/>
                </a:solidFill>
              </a:rPr>
              <a:t>For patients’ </a:t>
            </a:r>
            <a:r>
              <a:rPr lang="fr-FR" sz="4000" dirty="0" err="1" smtClean="0">
                <a:solidFill>
                  <a:prstClr val="white"/>
                </a:solidFill>
              </a:rPr>
              <a:t>prognostic</a:t>
            </a:r>
            <a:r>
              <a:rPr lang="fr-FR" sz="4000" dirty="0" smtClean="0">
                <a:solidFill>
                  <a:prstClr val="white"/>
                </a:solidFill>
              </a:rPr>
              <a:t> estimation</a:t>
            </a:r>
          </a:p>
        </p:txBody>
      </p:sp>
    </p:spTree>
    <p:extLst>
      <p:ext uri="{BB962C8B-B14F-4D97-AF65-F5344CB8AC3E}">
        <p14:creationId xmlns:p14="http://schemas.microsoft.com/office/powerpoint/2010/main" val="1332983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Machine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dirty="0" err="1" smtClean="0"/>
              <a:t>workflow</a:t>
            </a:r>
            <a:endParaRPr lang="en-US" dirty="0"/>
          </a:p>
        </p:txBody>
      </p:sp>
      <p:grpSp>
        <p:nvGrpSpPr>
          <p:cNvPr id="4" name="Groupe 3"/>
          <p:cNvGrpSpPr/>
          <p:nvPr/>
        </p:nvGrpSpPr>
        <p:grpSpPr>
          <a:xfrm rot="5400000">
            <a:off x="3511117" y="2250509"/>
            <a:ext cx="1505373" cy="2584511"/>
            <a:chOff x="5398586" y="2676243"/>
            <a:chExt cx="1505373" cy="2584511"/>
          </a:xfrm>
        </p:grpSpPr>
        <p:sp>
          <p:nvSpPr>
            <p:cNvPr id="46" name="Rectangle 45"/>
            <p:cNvSpPr/>
            <p:nvPr/>
          </p:nvSpPr>
          <p:spPr>
            <a:xfrm rot="16200000">
              <a:off x="5992563" y="2916975"/>
              <a:ext cx="1152128" cy="670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  <a:latin typeface="Lucida Console" panose="020B0609040504020204" pitchFamily="49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 rot="16200000">
              <a:off x="5966265" y="4349358"/>
              <a:ext cx="1152128" cy="670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  <a:latin typeface="Lucida Console" panose="020B0609040504020204" pitchFamily="49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Lucida Console" panose="020B0609040504020204" pitchFamily="49" charset="0"/>
              </a:endParaRPr>
            </a:p>
          </p:txBody>
        </p:sp>
        <p:cxnSp>
          <p:nvCxnSpPr>
            <p:cNvPr id="49" name="Connecteur droit avec flèche 48"/>
            <p:cNvCxnSpPr>
              <a:endCxn id="46" idx="0"/>
            </p:cNvCxnSpPr>
            <p:nvPr/>
          </p:nvCxnSpPr>
          <p:spPr>
            <a:xfrm rot="16200000">
              <a:off x="5531372" y="3119522"/>
              <a:ext cx="569138" cy="8347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/>
            <p:cNvCxnSpPr>
              <a:endCxn id="47" idx="0"/>
            </p:cNvCxnSpPr>
            <p:nvPr/>
          </p:nvCxnSpPr>
          <p:spPr>
            <a:xfrm rot="16200000" flipH="1">
              <a:off x="5509028" y="3986721"/>
              <a:ext cx="587527" cy="80841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ZoneTexte 2"/>
          <p:cNvSpPr txBox="1"/>
          <p:nvPr/>
        </p:nvSpPr>
        <p:spPr>
          <a:xfrm>
            <a:off x="1018488" y="2138581"/>
            <a:ext cx="2492990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Lucida Console" panose="020B0609040504020204" pitchFamily="49" charset="0"/>
              </a:rPr>
              <a:t>Data </a:t>
            </a:r>
            <a:r>
              <a:rPr lang="fr-FR" sz="2000" dirty="0" err="1" smtClean="0">
                <a:latin typeface="Lucida Console" panose="020B0609040504020204" pitchFamily="49" charset="0"/>
              </a:rPr>
              <a:t>processing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875876" y="2138581"/>
            <a:ext cx="954107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Lucida Console" panose="020B0609040504020204" pitchFamily="49" charset="0"/>
              </a:rPr>
              <a:t>Model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3491880" y="2347188"/>
            <a:ext cx="3643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/>
          <p:cNvSpPr txBox="1"/>
          <p:nvPr/>
        </p:nvSpPr>
        <p:spPr>
          <a:xfrm>
            <a:off x="5129265" y="2137140"/>
            <a:ext cx="2954655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Lucida Console" panose="020B0609040504020204" pitchFamily="49" charset="0"/>
              </a:rPr>
              <a:t>Performance </a:t>
            </a:r>
            <a:r>
              <a:rPr lang="fr-FR" sz="2000" dirty="0" err="1" smtClean="0">
                <a:latin typeface="Lucida Console" panose="020B0609040504020204" pitchFamily="49" charset="0"/>
              </a:rPr>
              <a:t>metric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cxnSp>
        <p:nvCxnSpPr>
          <p:cNvPr id="56" name="Connecteur droit avec flèche 55"/>
          <p:cNvCxnSpPr/>
          <p:nvPr/>
        </p:nvCxnSpPr>
        <p:spPr>
          <a:xfrm flipV="1">
            <a:off x="4810381" y="2345749"/>
            <a:ext cx="299282" cy="14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rc 58"/>
          <p:cNvSpPr/>
          <p:nvPr/>
        </p:nvSpPr>
        <p:spPr>
          <a:xfrm>
            <a:off x="4352925" y="1483092"/>
            <a:ext cx="1895144" cy="905896"/>
          </a:xfrm>
          <a:prstGeom prst="arc">
            <a:avLst>
              <a:gd name="adj1" fmla="val 10809304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cteur droit avec flèche 60"/>
          <p:cNvCxnSpPr>
            <a:stCxn id="59" idx="0"/>
          </p:cNvCxnSpPr>
          <p:nvPr/>
        </p:nvCxnSpPr>
        <p:spPr>
          <a:xfrm flipH="1">
            <a:off x="4352929" y="1933478"/>
            <a:ext cx="15" cy="599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/>
          <p:cNvSpPr txBox="1"/>
          <p:nvPr/>
        </p:nvSpPr>
        <p:spPr>
          <a:xfrm>
            <a:off x="4592611" y="987574"/>
            <a:ext cx="1415772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Lucida Console" panose="020B0609040504020204" pitchFamily="49" charset="0"/>
              </a:rPr>
              <a:t>Learning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6372200" y="3075806"/>
            <a:ext cx="18614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Classifier</a:t>
            </a:r>
          </a:p>
          <a:p>
            <a:pPr marL="285750" indent="-285750">
              <a:buFontTx/>
              <a:buChar char="-"/>
            </a:pPr>
            <a:r>
              <a:rPr lang="fr-FR" sz="2400" dirty="0" err="1" smtClean="0"/>
              <a:t>Regression</a:t>
            </a:r>
            <a:endParaRPr lang="fr-FR" sz="2400" dirty="0" smtClean="0"/>
          </a:p>
          <a:p>
            <a:pPr marL="285750" indent="-285750">
              <a:buFontTx/>
              <a:buChar char="-"/>
            </a:pPr>
            <a:r>
              <a:rPr lang="fr-FR" sz="2400" dirty="0" err="1" smtClean="0"/>
              <a:t>Tree-based</a:t>
            </a:r>
            <a:endParaRPr lang="fr-FR" sz="2400" dirty="0" smtClean="0"/>
          </a:p>
          <a:p>
            <a:pPr marL="285750" indent="-285750">
              <a:buFontTx/>
              <a:buChar char="-"/>
            </a:pPr>
            <a:r>
              <a:rPr lang="fr-FR" sz="2400" dirty="0" smtClean="0"/>
              <a:t>Neural net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741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ML/DL in </a:t>
            </a:r>
            <a:r>
              <a:rPr lang="fr-FR" dirty="0" err="1" smtClean="0"/>
              <a:t>oncology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6" t="18403" r="35738" b="14000"/>
          <a:stretch/>
        </p:blipFill>
        <p:spPr bwMode="auto">
          <a:xfrm>
            <a:off x="110801" y="1607186"/>
            <a:ext cx="1622039" cy="213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0" r="31161" b="22906"/>
          <a:stretch/>
        </p:blipFill>
        <p:spPr bwMode="auto">
          <a:xfrm>
            <a:off x="1899333" y="2075062"/>
            <a:ext cx="2096603" cy="119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97771" y="4284141"/>
            <a:ext cx="124809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Diagnostics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979712" y="4152423"/>
            <a:ext cx="187262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Molecular</a:t>
            </a:r>
            <a:r>
              <a:rPr lang="fr-FR" dirty="0" smtClean="0"/>
              <a:t> </a:t>
            </a:r>
            <a:r>
              <a:rPr lang="fr-FR" dirty="0" err="1" smtClean="0"/>
              <a:t>biology</a:t>
            </a:r>
            <a:endParaRPr lang="fr-FR" dirty="0"/>
          </a:p>
          <a:p>
            <a:pPr algn="ctr"/>
            <a:r>
              <a:rPr lang="fr-FR" dirty="0" smtClean="0"/>
              <a:t>&amp; pronostic </a:t>
            </a:r>
            <a:endParaRPr lang="en-US" dirty="0"/>
          </a:p>
        </p:txBody>
      </p:sp>
      <p:pic>
        <p:nvPicPr>
          <p:cNvPr id="9" name="Picture 2" descr="nm0500_487_I1 pharm sequ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80473"/>
            <a:ext cx="2114461" cy="212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4309491" y="4145642"/>
            <a:ext cx="231042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Drug </a:t>
            </a:r>
            <a:r>
              <a:rPr lang="fr-FR" dirty="0" err="1" smtClean="0"/>
              <a:t>development</a:t>
            </a:r>
            <a:endParaRPr lang="fr-FR" dirty="0" smtClean="0"/>
          </a:p>
          <a:p>
            <a:pPr algn="ctr"/>
            <a:r>
              <a:rPr lang="fr-FR" dirty="0" smtClean="0"/>
              <a:t>&amp; </a:t>
            </a:r>
            <a:r>
              <a:rPr lang="fr-FR" dirty="0" err="1" smtClean="0"/>
              <a:t>prediction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4765871" y="3600756"/>
            <a:ext cx="22726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spcAft>
                <a:spcPts val="563"/>
              </a:spcAft>
            </a:pPr>
            <a:r>
              <a:rPr lang="en-US" sz="1400" b="1" dirty="0">
                <a:solidFill>
                  <a:srgbClr val="000000"/>
                </a:solidFill>
              </a:rPr>
              <a:t>"Here's my </a:t>
            </a:r>
            <a:r>
              <a:rPr lang="en-US" sz="1400" b="1" dirty="0" smtClean="0">
                <a:solidFill>
                  <a:srgbClr val="000000"/>
                </a:solidFill>
              </a:rPr>
              <a:t>sequence”         </a:t>
            </a:r>
            <a:r>
              <a:rPr lang="en-US" sz="1000" i="1" dirty="0" smtClean="0">
                <a:solidFill>
                  <a:srgbClr val="000000"/>
                </a:solidFill>
              </a:rPr>
              <a:t>The </a:t>
            </a:r>
            <a:r>
              <a:rPr lang="en-US" sz="1000" i="1" dirty="0">
                <a:solidFill>
                  <a:srgbClr val="000000"/>
                </a:solidFill>
              </a:rPr>
              <a:t>New </a:t>
            </a:r>
            <a:r>
              <a:rPr lang="en-US" sz="1000" i="1" dirty="0" smtClean="0">
                <a:solidFill>
                  <a:srgbClr val="000000"/>
                </a:solidFill>
              </a:rPr>
              <a:t>Yorker</a:t>
            </a:r>
            <a:endParaRPr lang="en-US" sz="1000" i="1" dirty="0">
              <a:solidFill>
                <a:srgbClr val="000000"/>
              </a:solidFill>
            </a:endParaRPr>
          </a:p>
        </p:txBody>
      </p:sp>
      <p:pic>
        <p:nvPicPr>
          <p:cNvPr id="2050" name="Picture 2" descr="https://tse2.mm.bing.net/th?id=OIP.OFf-vE4JMZlU2uMixoJBIQHaHa&amp;pid=Ap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600" y="1768143"/>
            <a:ext cx="1853853" cy="185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6772315" y="4290922"/>
            <a:ext cx="231042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Monitoring patients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5496" y="915566"/>
            <a:ext cx="4104456" cy="4155926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72315" y="987574"/>
            <a:ext cx="2318464" cy="4155926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672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51"/>
          <a:stretch/>
        </p:blipFill>
        <p:spPr bwMode="auto">
          <a:xfrm>
            <a:off x="107504" y="1887674"/>
            <a:ext cx="6120680" cy="2556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86" y="4568229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Jonsson</a:t>
            </a:r>
            <a:r>
              <a:rPr lang="en-US" sz="1400" dirty="0"/>
              <a:t> B, Bergh J. Hurdles in anticancer drug development from a </a:t>
            </a:r>
            <a:r>
              <a:rPr lang="en-US" sz="1400" dirty="0" smtClean="0"/>
              <a:t>regulatory perspective</a:t>
            </a:r>
            <a:r>
              <a:rPr lang="en-US" sz="1400" dirty="0"/>
              <a:t>. Nat Rev </a:t>
            </a:r>
            <a:r>
              <a:rPr lang="en-US" sz="1400" dirty="0" err="1"/>
              <a:t>Clin</a:t>
            </a:r>
            <a:r>
              <a:rPr lang="en-US" sz="1400" dirty="0"/>
              <a:t> </a:t>
            </a:r>
            <a:r>
              <a:rPr lang="en-US" sz="1400" dirty="0" err="1"/>
              <a:t>Oncol</a:t>
            </a:r>
            <a:r>
              <a:rPr lang="en-US" sz="1400" dirty="0"/>
              <a:t>. 2012</a:t>
            </a:r>
          </a:p>
        </p:txBody>
      </p:sp>
      <p:sp>
        <p:nvSpPr>
          <p:cNvPr id="4" name="Rectangle 3"/>
          <p:cNvSpPr/>
          <p:nvPr/>
        </p:nvSpPr>
        <p:spPr>
          <a:xfrm>
            <a:off x="6516216" y="195486"/>
            <a:ext cx="216024" cy="3312368"/>
          </a:xfrm>
          <a:prstGeom prst="rect">
            <a:avLst/>
          </a:prstGeom>
          <a:solidFill>
            <a:srgbClr val="D349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6372200" y="39805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2015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6228184" y="1563638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836</a:t>
            </a:r>
            <a:endParaRPr lang="en-US" sz="3200" dirty="0"/>
          </a:p>
        </p:txBody>
      </p:sp>
      <p:sp>
        <p:nvSpPr>
          <p:cNvPr id="7" name="Accolade fermante 6"/>
          <p:cNvSpPr/>
          <p:nvPr/>
        </p:nvSpPr>
        <p:spPr>
          <a:xfrm>
            <a:off x="7096951" y="843558"/>
            <a:ext cx="211353" cy="20882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7308304" y="1528504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73%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identified</a:t>
            </a:r>
            <a:r>
              <a:rPr lang="fr-FR" dirty="0" smtClean="0"/>
              <a:t> </a:t>
            </a:r>
            <a:r>
              <a:rPr lang="fr-FR" dirty="0" err="1" smtClean="0"/>
              <a:t>targets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516216" y="3507854"/>
            <a:ext cx="216024" cy="472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75184" y="204014"/>
            <a:ext cx="32369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dirty="0"/>
              <a:t>The </a:t>
            </a:r>
            <a:r>
              <a:rPr lang="fr-FR" sz="3600" dirty="0" err="1" smtClean="0"/>
              <a:t>drugs</a:t>
            </a:r>
            <a:endParaRPr lang="fr-FR" sz="3600" dirty="0" smtClean="0"/>
          </a:p>
          <a:p>
            <a:pPr algn="ctr"/>
            <a:r>
              <a:rPr lang="fr-FR" sz="3600" dirty="0" smtClean="0"/>
              <a:t>In </a:t>
            </a:r>
            <a:r>
              <a:rPr lang="fr-FR" sz="3600" dirty="0" err="1" smtClean="0"/>
              <a:t>development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29077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9" y="1314450"/>
            <a:ext cx="8874125" cy="2532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4343400"/>
            <a:ext cx="2235200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95314" y="4743451"/>
            <a:ext cx="278473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fr-FR" sz="1000" b="0" smtClean="0">
                <a:cs typeface="Arial" charset="0"/>
              </a:rPr>
              <a:t>Bailly C. </a:t>
            </a:r>
            <a:r>
              <a:rPr lang="fr-FR" sz="1000" b="0" i="1" smtClean="0">
                <a:cs typeface="Arial" charset="0"/>
              </a:rPr>
              <a:t>Biochem. Pharmacol</a:t>
            </a:r>
            <a:r>
              <a:rPr lang="fr-FR" sz="1000" b="0" smtClean="0">
                <a:cs typeface="Arial" charset="0"/>
              </a:rPr>
              <a:t>. 2009, </a:t>
            </a:r>
            <a:r>
              <a:rPr lang="fr-FR" sz="1000" b="0" i="1" smtClean="0">
                <a:cs typeface="Arial" charset="0"/>
              </a:rPr>
              <a:t>77</a:t>
            </a:r>
            <a:r>
              <a:rPr lang="fr-FR" sz="1000" b="0" smtClean="0">
                <a:cs typeface="Arial" charset="0"/>
              </a:rPr>
              <a:t>, 1447</a:t>
            </a:r>
          </a:p>
        </p:txBody>
      </p:sp>
      <p:sp>
        <p:nvSpPr>
          <p:cNvPr id="2" name="Rectangle 1"/>
          <p:cNvSpPr/>
          <p:nvPr/>
        </p:nvSpPr>
        <p:spPr>
          <a:xfrm>
            <a:off x="2555776" y="204013"/>
            <a:ext cx="42813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The </a:t>
            </a:r>
            <a:r>
              <a:rPr lang="fr-FR" sz="3600" dirty="0" err="1" smtClean="0"/>
              <a:t>drugs</a:t>
            </a:r>
            <a:r>
              <a:rPr lang="fr-FR" sz="3600" dirty="0" smtClean="0"/>
              <a:t> in </a:t>
            </a:r>
            <a:r>
              <a:rPr lang="fr-FR" sz="3600" dirty="0" err="1" smtClean="0"/>
              <a:t>oncology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15515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862824"/>
            <a:ext cx="6840760" cy="35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610851" y="4261033"/>
            <a:ext cx="383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+ 2</a:t>
            </a:r>
            <a:r>
              <a:rPr lang="fr-FR" sz="2400" baseline="30000" dirty="0" smtClean="0"/>
              <a:t>nd</a:t>
            </a:r>
            <a:r>
              <a:rPr lang="fr-FR" sz="2400" dirty="0" smtClean="0"/>
              <a:t> / 3rd </a:t>
            </a:r>
            <a:r>
              <a:rPr lang="fr-FR" sz="2400" dirty="0" err="1" smtClean="0"/>
              <a:t>generation</a:t>
            </a:r>
            <a:r>
              <a:rPr lang="fr-FR" sz="2400" dirty="0" smtClean="0"/>
              <a:t> TKI</a:t>
            </a:r>
          </a:p>
          <a:p>
            <a:r>
              <a:rPr lang="fr-FR" sz="2400" dirty="0" smtClean="0"/>
              <a:t>+ </a:t>
            </a:r>
            <a:r>
              <a:rPr lang="fr-FR" sz="2400" dirty="0" err="1" smtClean="0"/>
              <a:t>very</a:t>
            </a:r>
            <a:r>
              <a:rPr lang="fr-FR" sz="2400" dirty="0" smtClean="0"/>
              <a:t> </a:t>
            </a:r>
            <a:r>
              <a:rPr lang="fr-FR" sz="2400" dirty="0" err="1" smtClean="0"/>
              <a:t>very</a:t>
            </a:r>
            <a:r>
              <a:rPr lang="fr-FR" sz="2400" dirty="0" smtClean="0"/>
              <a:t> </a:t>
            </a:r>
            <a:r>
              <a:rPr lang="fr-FR" sz="2400" dirty="0" err="1" smtClean="0"/>
              <a:t>specific</a:t>
            </a:r>
            <a:r>
              <a:rPr lang="fr-FR" sz="2400" dirty="0" smtClean="0"/>
              <a:t> TKI/</a:t>
            </a:r>
            <a:r>
              <a:rPr lang="fr-FR" sz="2400" dirty="0" err="1" smtClean="0"/>
              <a:t>mAbs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324851" y="4074075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Development of </a:t>
            </a:r>
            <a:r>
              <a:rPr lang="en-US" sz="800" dirty="0" err="1"/>
              <a:t>immuno</a:t>
            </a:r>
            <a:r>
              <a:rPr lang="en-US" sz="800" dirty="0"/>
              <a:t>-oncology drugs - from CTLA4 to PD1 to the next generations</a:t>
            </a:r>
            <a:r>
              <a:rPr lang="en-US" sz="800" dirty="0" smtClean="0"/>
              <a:t>.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2555776" y="204013"/>
            <a:ext cx="42813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The </a:t>
            </a:r>
            <a:r>
              <a:rPr lang="fr-FR" sz="3600" dirty="0" err="1" smtClean="0"/>
              <a:t>drugs</a:t>
            </a:r>
            <a:r>
              <a:rPr lang="fr-FR" sz="3600" dirty="0" smtClean="0"/>
              <a:t> in </a:t>
            </a:r>
            <a:r>
              <a:rPr lang="fr-FR" sz="3600" dirty="0" err="1" smtClean="0"/>
              <a:t>oncology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238745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7505"/>
            <a:ext cx="6425719" cy="5056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268" y="-12462"/>
            <a:ext cx="2966477" cy="515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1379"/>
            <a:ext cx="3886200" cy="16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43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2" y="987574"/>
            <a:ext cx="9010650" cy="367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66675" y="4848939"/>
            <a:ext cx="81628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Lopez JS, Banerji U. Combine and conquer: challenges for targeted therapy combinations in early phase trials. Nat Rev Clin Oncol. 2017 Jan</a:t>
            </a: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11005" y="92491"/>
            <a:ext cx="3521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The </a:t>
            </a:r>
            <a:r>
              <a:rPr lang="fr-FR" sz="3600" dirty="0" err="1" smtClean="0"/>
              <a:t>combinations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32123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known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54" y="1006833"/>
            <a:ext cx="6798372" cy="365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51520" y="4691920"/>
            <a:ext cx="853244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Rifaioglu</a:t>
            </a:r>
            <a:r>
              <a:rPr kumimoji="0" 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et al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. Recent applications of deep learning and machine intelligence on in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silico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drug discovery: methods, tools and databases. Brief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Bioinform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. 2018 Jul 31. PMID: 30084866.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741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Drug </a:t>
            </a:r>
            <a:r>
              <a:rPr lang="fr-FR" dirty="0" err="1" smtClean="0"/>
              <a:t>discovery</a:t>
            </a:r>
            <a:r>
              <a:rPr lang="fr-FR" dirty="0" smtClean="0"/>
              <a:t> in </a:t>
            </a:r>
            <a:r>
              <a:rPr lang="fr-FR" dirty="0" err="1" smtClean="0"/>
              <a:t>details</a:t>
            </a:r>
            <a:r>
              <a:rPr lang="fr-FR" dirty="0" smtClean="0"/>
              <a:t> 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57040"/>
            <a:ext cx="7783785" cy="411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388424" y="2139702"/>
            <a:ext cx="150937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607496" y="4614976"/>
            <a:ext cx="453650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Rifaioglu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et</a:t>
            </a:r>
            <a:r>
              <a:rPr kumimoji="0" 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al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. Recent applications of deep learning and machine intelligence on in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silico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drug discovery: methods, tools and databases. Brief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Bioinform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. 2018 Jul 31. PMID: 30084866.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2745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1" y="16141"/>
            <a:ext cx="5746833" cy="4806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4712613"/>
            <a:ext cx="9144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Vamathevan</a:t>
            </a:r>
            <a:r>
              <a:rPr lang="en-US" sz="1100" dirty="0"/>
              <a:t> J</a:t>
            </a:r>
            <a:r>
              <a:rPr lang="en-US" sz="1100" dirty="0" smtClean="0"/>
              <a:t>,. </a:t>
            </a:r>
            <a:r>
              <a:rPr lang="en-US" sz="1100" dirty="0"/>
              <a:t>Applications of machine learning in drug discovery and development. Nat Rev Drug </a:t>
            </a:r>
            <a:r>
              <a:rPr lang="en-US" sz="1100" dirty="0" err="1"/>
              <a:t>Discov</a:t>
            </a:r>
            <a:r>
              <a:rPr lang="en-US" sz="1100" dirty="0"/>
              <a:t>. 2019 Apr 11. </a:t>
            </a:r>
            <a:r>
              <a:rPr lang="en-US" sz="1100" dirty="0" err="1"/>
              <a:t>doi</a:t>
            </a:r>
            <a:r>
              <a:rPr lang="en-US" sz="1100" dirty="0"/>
              <a:t>: 10.1038/s41573-019-0024-5. [</a:t>
            </a:r>
            <a:r>
              <a:rPr lang="en-US" sz="1100" dirty="0" err="1"/>
              <a:t>Epub</a:t>
            </a:r>
            <a:r>
              <a:rPr lang="en-US" sz="1100" dirty="0"/>
              <a:t> ahead of print] Review. PubMed PMID: 30976107</a:t>
            </a:r>
          </a:p>
        </p:txBody>
      </p:sp>
    </p:spTree>
    <p:extLst>
      <p:ext uri="{BB962C8B-B14F-4D97-AF65-F5344CB8AC3E}">
        <p14:creationId xmlns:p14="http://schemas.microsoft.com/office/powerpoint/2010/main" val="30443499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705197"/>
            <a:ext cx="2743200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37348" y="1895905"/>
            <a:ext cx="4361664" cy="234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7452320" y="267794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Bioactivity</a:t>
            </a:r>
            <a:r>
              <a:rPr lang="fr-FR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91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6" b="16478"/>
          <a:stretch/>
        </p:blipFill>
        <p:spPr bwMode="auto">
          <a:xfrm>
            <a:off x="2525078" y="1441407"/>
            <a:ext cx="3487082" cy="2184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66754" y="3837750"/>
            <a:ext cx="2485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Regression</a:t>
            </a:r>
            <a:r>
              <a:rPr lang="fr-FR" dirty="0" smtClean="0"/>
              <a:t> / </a:t>
            </a:r>
          </a:p>
          <a:p>
            <a:pPr algn="ctr"/>
            <a:r>
              <a:rPr lang="fr-FR" dirty="0" err="1" smtClean="0"/>
              <a:t>Kernel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r>
              <a:rPr lang="fr-FR" dirty="0" smtClean="0"/>
              <a:t> </a:t>
            </a:r>
            <a:r>
              <a:rPr lang="fr-FR" dirty="0" err="1" smtClean="0"/>
              <a:t>eg</a:t>
            </a:r>
            <a:r>
              <a:rPr lang="fr-FR" dirty="0" smtClean="0"/>
              <a:t> SVM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3080487" y="3837752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Decision</a:t>
            </a:r>
            <a:r>
              <a:rPr lang="fr-FR" dirty="0" smtClean="0"/>
              <a:t> </a:t>
            </a:r>
            <a:r>
              <a:rPr lang="fr-FR" dirty="0" err="1" smtClean="0"/>
              <a:t>tree</a:t>
            </a:r>
            <a:r>
              <a:rPr lang="fr-FR" dirty="0" smtClean="0"/>
              <a:t> /</a:t>
            </a:r>
            <a:endParaRPr lang="en-US" dirty="0"/>
          </a:p>
          <a:p>
            <a:pPr algn="ctr"/>
            <a:r>
              <a:rPr lang="fr-FR" dirty="0" smtClean="0"/>
              <a:t>Ensemble </a:t>
            </a:r>
            <a:r>
              <a:rPr lang="fr-FR" dirty="0" err="1" smtClean="0"/>
              <a:t>modeling</a:t>
            </a:r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Families</a:t>
            </a:r>
            <a:r>
              <a:rPr lang="fr-FR" dirty="0" smtClean="0"/>
              <a:t> of </a:t>
            </a:r>
            <a:r>
              <a:rPr lang="fr-FR" dirty="0" err="1" smtClean="0"/>
              <a:t>models</a:t>
            </a:r>
            <a:r>
              <a:rPr lang="fr-FR" dirty="0" smtClean="0"/>
              <a:t> for classification</a:t>
            </a:r>
            <a:endParaRPr lang="en-US" dirty="0"/>
          </a:p>
        </p:txBody>
      </p:sp>
      <p:pic>
        <p:nvPicPr>
          <p:cNvPr id="10" name="Picture 2" descr="http://ufldl.stanford.edu/tutorial/images/Network33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801101"/>
            <a:ext cx="2669364" cy="146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240877" y="3837751"/>
            <a:ext cx="27286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/>
              <a:t>M</a:t>
            </a:r>
            <a:r>
              <a:rPr lang="fr-FR" dirty="0" smtClean="0"/>
              <a:t>ulti Layer </a:t>
            </a:r>
            <a:r>
              <a:rPr lang="fr-FR" dirty="0" err="1"/>
              <a:t>P</a:t>
            </a:r>
            <a:r>
              <a:rPr lang="fr-FR" dirty="0" err="1" smtClean="0"/>
              <a:t>ercetron</a:t>
            </a:r>
            <a:r>
              <a:rPr lang="fr-FR" dirty="0" smtClean="0"/>
              <a:t> = </a:t>
            </a:r>
            <a:r>
              <a:rPr lang="fr-FR" dirty="0" err="1" smtClean="0"/>
              <a:t>Artificial</a:t>
            </a:r>
            <a:r>
              <a:rPr lang="fr-FR" dirty="0" smtClean="0"/>
              <a:t> Neural Network</a:t>
            </a:r>
            <a:endParaRPr lang="en-US" dirty="0"/>
          </a:p>
        </p:txBody>
      </p:sp>
      <p:cxnSp>
        <p:nvCxnSpPr>
          <p:cNvPr id="13" name="Connecteur droit 12"/>
          <p:cNvCxnSpPr/>
          <p:nvPr/>
        </p:nvCxnSpPr>
        <p:spPr>
          <a:xfrm>
            <a:off x="2627788" y="1441407"/>
            <a:ext cx="2581" cy="29305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6156176" y="1441407"/>
            <a:ext cx="0" cy="29305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e 11"/>
          <p:cNvGrpSpPr/>
          <p:nvPr/>
        </p:nvGrpSpPr>
        <p:grpSpPr>
          <a:xfrm>
            <a:off x="658376" y="1461024"/>
            <a:ext cx="1440160" cy="2228521"/>
            <a:chOff x="755576" y="1340768"/>
            <a:chExt cx="1440160" cy="2228521"/>
          </a:xfrm>
        </p:grpSpPr>
        <p:sp>
          <p:nvSpPr>
            <p:cNvPr id="15" name="Ellipse 14"/>
            <p:cNvSpPr/>
            <p:nvPr/>
          </p:nvSpPr>
          <p:spPr>
            <a:xfrm>
              <a:off x="827584" y="1700808"/>
              <a:ext cx="144016" cy="1440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lipse 15"/>
            <p:cNvSpPr/>
            <p:nvPr/>
          </p:nvSpPr>
          <p:spPr>
            <a:xfrm>
              <a:off x="1037775" y="3209377"/>
              <a:ext cx="144016" cy="1440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Ellipse 16"/>
            <p:cNvSpPr/>
            <p:nvPr/>
          </p:nvSpPr>
          <p:spPr>
            <a:xfrm>
              <a:off x="1423004" y="1904629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Ellipse 17"/>
            <p:cNvSpPr/>
            <p:nvPr/>
          </p:nvSpPr>
          <p:spPr>
            <a:xfrm>
              <a:off x="855617" y="2158008"/>
              <a:ext cx="144016" cy="1440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405886" y="2523391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Ellipse 19"/>
            <p:cNvSpPr/>
            <p:nvPr/>
          </p:nvSpPr>
          <p:spPr>
            <a:xfrm>
              <a:off x="1907704" y="2302024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Ellipse 20"/>
            <p:cNvSpPr/>
            <p:nvPr/>
          </p:nvSpPr>
          <p:spPr>
            <a:xfrm>
              <a:off x="755576" y="2564904"/>
              <a:ext cx="144016" cy="1440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Ellipse 21"/>
            <p:cNvSpPr/>
            <p:nvPr/>
          </p:nvSpPr>
          <p:spPr>
            <a:xfrm>
              <a:off x="986219" y="2573288"/>
              <a:ext cx="144016" cy="1440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Ellipse 22"/>
            <p:cNvSpPr/>
            <p:nvPr/>
          </p:nvSpPr>
          <p:spPr>
            <a:xfrm>
              <a:off x="2051720" y="2771538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Ellipse 23"/>
            <p:cNvSpPr/>
            <p:nvPr/>
          </p:nvSpPr>
          <p:spPr>
            <a:xfrm>
              <a:off x="1766404" y="2013992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cteur droit 24"/>
            <p:cNvCxnSpPr/>
            <p:nvPr/>
          </p:nvCxnSpPr>
          <p:spPr>
            <a:xfrm>
              <a:off x="1058227" y="1340768"/>
              <a:ext cx="491675" cy="22285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717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encode </a:t>
            </a:r>
            <a:r>
              <a:rPr lang="fr-FR" dirty="0" err="1" smtClean="0"/>
              <a:t>drugs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567" y="1201374"/>
            <a:ext cx="514188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6508" y="4743390"/>
            <a:ext cx="911749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Rifaioglu</a:t>
            </a:r>
            <a:r>
              <a:rPr kumimoji="0" 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et al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. Recent applications of deep learning and machine intelligence on in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silico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drug discovery: methods, tools and databases. Brief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Bioinform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. 2018 Jul 31. PMID: 30084866.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0410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835966"/>
            <a:ext cx="5059717" cy="4325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encode </a:t>
            </a:r>
            <a:r>
              <a:rPr lang="fr-FR" dirty="0" err="1" smtClean="0"/>
              <a:t>drugs</a:t>
            </a:r>
            <a:r>
              <a:rPr lang="fr-FR" dirty="0" smtClean="0"/>
              <a:t> or </a:t>
            </a:r>
            <a:r>
              <a:rPr lang="fr-FR" dirty="0" err="1" smtClean="0"/>
              <a:t>proteins</a:t>
            </a:r>
            <a:r>
              <a:rPr lang="fr-FR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77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encode </a:t>
            </a:r>
            <a:r>
              <a:rPr lang="fr-FR" dirty="0" err="1" smtClean="0"/>
              <a:t>drugs</a:t>
            </a:r>
            <a:r>
              <a:rPr lang="fr-FR" dirty="0" smtClean="0"/>
              <a:t> or </a:t>
            </a:r>
            <a:r>
              <a:rPr lang="fr-FR" dirty="0" err="1" smtClean="0"/>
              <a:t>proteins</a:t>
            </a:r>
            <a:r>
              <a:rPr lang="fr-FR" dirty="0" smtClean="0"/>
              <a:t>?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3131840" y="4654446"/>
            <a:ext cx="2972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As efficient &amp; </a:t>
            </a:r>
            <a:r>
              <a:rPr lang="fr-FR" dirty="0" err="1" smtClean="0"/>
              <a:t>complementary</a:t>
            </a:r>
            <a:endParaRPr lang="en-US" dirty="0"/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140022"/>
              </p:ext>
            </p:extLst>
          </p:nvPr>
        </p:nvGraphicFramePr>
        <p:xfrm>
          <a:off x="171593" y="1131590"/>
          <a:ext cx="8792895" cy="3224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0965"/>
                <a:gridCol w="2930965"/>
                <a:gridCol w="2930965"/>
              </a:tblGrid>
              <a:tr h="48119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Structure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Descriptors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/>
                        <a:t>Proteo-chemometric</a:t>
                      </a:r>
                      <a:endParaRPr lang="en-US" sz="1800" dirty="0" smtClean="0"/>
                    </a:p>
                  </a:txBody>
                  <a:tcPr anchor="ctr"/>
                </a:tc>
              </a:tr>
              <a:tr h="3205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From 3D structures available of drugs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From geometrical, structural and physiochemical properties of drugs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Concerns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target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proteins</a:t>
                      </a:r>
                      <a:r>
                        <a:rPr lang="fr-FR" sz="1800" dirty="0" smtClean="0"/>
                        <a:t> and ligands</a:t>
                      </a:r>
                      <a:endParaRPr lang="en-US" sz="1800" dirty="0"/>
                    </a:p>
                  </a:txBody>
                  <a:tcPr/>
                </a:tc>
              </a:tr>
              <a:tr h="3205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Computationally intensive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 smtClean="0"/>
                        <a:t>One-hot-</a:t>
                      </a:r>
                      <a:r>
                        <a:rPr lang="fr-FR" sz="1800" dirty="0" err="1" smtClean="0"/>
                        <a:t>encoded</a:t>
                      </a:r>
                      <a:r>
                        <a:rPr lang="fr-FR" sz="1800" baseline="0" dirty="0" smtClean="0"/>
                        <a:t> (</a:t>
                      </a:r>
                      <a:r>
                        <a:rPr lang="fr-FR" sz="1800" baseline="0" dirty="0" err="1" smtClean="0"/>
                        <a:t>binary</a:t>
                      </a:r>
                      <a:r>
                        <a:rPr lang="fr-FR" sz="1800" baseline="0" dirty="0" smtClean="0"/>
                        <a:t>) matrices 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 smtClean="0"/>
                        <a:t>idem</a:t>
                      </a:r>
                      <a:endParaRPr lang="en-US" sz="1800" dirty="0" smtClean="0"/>
                    </a:p>
                  </a:txBody>
                  <a:tcPr/>
                </a:tc>
              </a:tr>
              <a:tr h="7902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Similarity-based docking methods: less computationally</a:t>
                      </a:r>
                      <a:r>
                        <a:rPr lang="en-US" sz="1800" baseline="0" dirty="0" smtClean="0"/>
                        <a:t> intensive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A </a:t>
                      </a:r>
                      <a:r>
                        <a:rPr lang="fr-FR" sz="1800" dirty="0" err="1" smtClean="0"/>
                        <a:t>well-known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example</a:t>
                      </a:r>
                      <a:r>
                        <a:rPr lang="fr-FR" sz="1800" baseline="0" dirty="0" smtClean="0"/>
                        <a:t>: </a:t>
                      </a:r>
                      <a:r>
                        <a:rPr lang="fr-FR" sz="1800" baseline="0" dirty="0" err="1" smtClean="0"/>
                        <a:t>fingerprints</a:t>
                      </a:r>
                      <a:r>
                        <a:rPr lang="fr-FR" sz="1800" baseline="0" dirty="0" smtClean="0"/>
                        <a:t> (&gt;100 </a:t>
                      </a:r>
                      <a:r>
                        <a:rPr lang="fr-FR" sz="1800" baseline="0" dirty="0" err="1" smtClean="0"/>
                        <a:t>features</a:t>
                      </a:r>
                      <a:r>
                        <a:rPr lang="fr-FR" sz="1800" baseline="0" dirty="0" smtClean="0"/>
                        <a:t>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 smtClean="0"/>
                        <a:t>For </a:t>
                      </a:r>
                      <a:r>
                        <a:rPr lang="fr-FR" sz="1800" dirty="0" err="1" smtClean="0"/>
                        <a:t>proteins</a:t>
                      </a:r>
                      <a:r>
                        <a:rPr lang="fr-FR" sz="1800" dirty="0" smtClean="0"/>
                        <a:t>: </a:t>
                      </a:r>
                      <a:r>
                        <a:rPr lang="fr-FR" sz="1800" dirty="0" err="1" smtClean="0"/>
                        <a:t>Sequence</a:t>
                      </a:r>
                      <a:r>
                        <a:rPr lang="fr-FR" sz="1800" dirty="0" smtClean="0"/>
                        <a:t> -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UniProt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Knowledgebase</a:t>
                      </a:r>
                    </a:p>
                    <a:p>
                      <a:r>
                        <a:rPr lang="fr-FR" sz="1800" dirty="0" smtClean="0"/>
                        <a:t>3D - 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Protein Databank–PDB</a:t>
                      </a:r>
                      <a:endParaRPr lang="en-US" sz="1800" dirty="0" smtClean="0"/>
                    </a:p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385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Gold standard </a:t>
            </a:r>
            <a:r>
              <a:rPr lang="fr-FR" dirty="0" err="1" smtClean="0"/>
              <a:t>databases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4576" y="1059582"/>
            <a:ext cx="8352928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00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 smtClean="0"/>
              <a:t>DUD-E </a:t>
            </a:r>
            <a:endParaRPr lang="en-US" sz="1400" dirty="0" smtClean="0"/>
          </a:p>
          <a:p>
            <a:pPr marL="997200" lvl="1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400" dirty="0" smtClean="0"/>
              <a:t>22 </a:t>
            </a:r>
            <a:r>
              <a:rPr lang="en-US" sz="1400" dirty="0"/>
              <a:t>886 ligands and </a:t>
            </a:r>
            <a:r>
              <a:rPr lang="en-US" sz="1400" dirty="0" smtClean="0"/>
              <a:t>their affinities against </a:t>
            </a:r>
            <a:r>
              <a:rPr lang="en-US" sz="1400" dirty="0"/>
              <a:t>102 targets retrieved from the </a:t>
            </a:r>
            <a:r>
              <a:rPr lang="en-US" sz="1400" dirty="0" err="1"/>
              <a:t>ChEMBL</a:t>
            </a:r>
            <a:r>
              <a:rPr lang="en-US" sz="1400" dirty="0"/>
              <a:t> </a:t>
            </a:r>
            <a:r>
              <a:rPr lang="en-US" sz="1400" dirty="0" smtClean="0"/>
              <a:t>database</a:t>
            </a:r>
          </a:p>
          <a:p>
            <a:pPr marL="5400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400" b="1" dirty="0" smtClean="0"/>
              <a:t>TOX-21</a:t>
            </a:r>
            <a:r>
              <a:rPr lang="fr-FR" sz="1400" dirty="0" smtClean="0"/>
              <a:t> </a:t>
            </a:r>
            <a:endParaRPr lang="en-US" sz="1400" dirty="0" smtClean="0"/>
          </a:p>
          <a:p>
            <a:pPr marL="997200" lvl="1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400" dirty="0" smtClean="0"/>
              <a:t>12 </a:t>
            </a:r>
            <a:r>
              <a:rPr lang="en-US" sz="1400" dirty="0"/>
              <a:t>000 </a:t>
            </a:r>
            <a:r>
              <a:rPr lang="en-US" sz="1400" dirty="0" smtClean="0"/>
              <a:t>compounds screened for their </a:t>
            </a:r>
            <a:r>
              <a:rPr lang="en-US" sz="1400" dirty="0"/>
              <a:t>toxic </a:t>
            </a:r>
            <a:r>
              <a:rPr lang="en-US" sz="1400" dirty="0" smtClean="0"/>
              <a:t>effects (in bioassays) </a:t>
            </a:r>
          </a:p>
          <a:p>
            <a:pPr marL="5400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 err="1" smtClean="0"/>
              <a:t>MoleculeNet</a:t>
            </a:r>
            <a:r>
              <a:rPr lang="en-US" sz="1400" dirty="0" smtClean="0"/>
              <a:t> </a:t>
            </a:r>
          </a:p>
          <a:p>
            <a:pPr marL="997200" lvl="1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400" dirty="0" smtClean="0"/>
              <a:t>~ 700 </a:t>
            </a:r>
            <a:r>
              <a:rPr lang="en-US" sz="1400" dirty="0"/>
              <a:t>000 compounds retrieved from publicly </a:t>
            </a:r>
            <a:r>
              <a:rPr lang="en-US" sz="1400" dirty="0" smtClean="0"/>
              <a:t>available databases</a:t>
            </a:r>
            <a:endParaRPr lang="en-US" sz="1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1"/>
          <a:stretch/>
        </p:blipFill>
        <p:spPr bwMode="auto">
          <a:xfrm>
            <a:off x="364952" y="3003798"/>
            <a:ext cx="8341084" cy="18391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0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Predictions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6509" y="4428942"/>
            <a:ext cx="334786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Rifaioglu</a:t>
            </a:r>
            <a:r>
              <a:rPr kumimoji="0" 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et al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. Recent applications of deep learning and machine intelligence on in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silico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drug discovery: methods, tools and databases. Brief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Bioinform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. 2018 Jul 31. PMID: 30084866.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0" t="41185" r="1818" b="1350"/>
          <a:stretch/>
        </p:blipFill>
        <p:spPr bwMode="auto">
          <a:xfrm>
            <a:off x="2511946" y="1203598"/>
            <a:ext cx="4512640" cy="304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979712" y="1491630"/>
            <a:ext cx="1224136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2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dirty="0" err="1" smtClean="0"/>
              <a:t>wins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51028" y="1886641"/>
            <a:ext cx="39239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1.6 million compounds </a:t>
            </a:r>
            <a:r>
              <a:rPr lang="en-US" dirty="0" smtClean="0"/>
              <a:t>&amp; 259 </a:t>
            </a:r>
            <a:r>
              <a:rPr lang="en-US" dirty="0"/>
              <a:t>targets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37.8 </a:t>
            </a:r>
            <a:r>
              <a:rPr lang="en-US" dirty="0"/>
              <a:t>million experimental </a:t>
            </a:r>
            <a:r>
              <a:rPr lang="en-US" dirty="0" smtClean="0"/>
              <a:t>compound–protein interactions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Compounds </a:t>
            </a:r>
            <a:r>
              <a:rPr lang="en-US" dirty="0"/>
              <a:t>were represented by ECFP4 fingerprints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0342" y="189057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743 336 compounds </a:t>
            </a:r>
            <a:r>
              <a:rPr lang="en-US" dirty="0" smtClean="0"/>
              <a:t>&amp; 5069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2.1 million bioactivity </a:t>
            </a:r>
            <a:r>
              <a:rPr lang="en-US" dirty="0"/>
              <a:t>measurements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Compounds were represented by </a:t>
            </a:r>
            <a:r>
              <a:rPr lang="en-US" dirty="0"/>
              <a:t>43 </a:t>
            </a:r>
            <a:r>
              <a:rPr lang="en-US" dirty="0" smtClean="0"/>
              <a:t>x 340 </a:t>
            </a:r>
            <a:r>
              <a:rPr lang="en-US" dirty="0"/>
              <a:t>dimensions ECFP12 </a:t>
            </a:r>
            <a:r>
              <a:rPr lang="en-US" dirty="0" smtClean="0"/>
              <a:t>fingerprints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5742581" y="4362658"/>
            <a:ext cx="251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Google + </a:t>
            </a:r>
            <a:r>
              <a:rPr lang="fr-FR" dirty="0" err="1" smtClean="0"/>
              <a:t>Standford</a:t>
            </a:r>
            <a:r>
              <a:rPr lang="fr-FR" dirty="0" smtClean="0"/>
              <a:t> 2015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755576" y="4355941"/>
            <a:ext cx="2347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J&amp;J + </a:t>
            </a:r>
            <a:r>
              <a:rPr lang="fr-FR" dirty="0" err="1" smtClean="0"/>
              <a:t>univ</a:t>
            </a:r>
            <a:r>
              <a:rPr lang="fr-FR" dirty="0" smtClean="0"/>
              <a:t> </a:t>
            </a:r>
            <a:r>
              <a:rPr lang="fr-FR" dirty="0" err="1" smtClean="0"/>
              <a:t>Austria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1452172" y="1059582"/>
            <a:ext cx="6518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2 </a:t>
            </a:r>
            <a:r>
              <a:rPr lang="fr-FR" sz="2400" dirty="0" err="1" smtClean="0"/>
              <a:t>studies</a:t>
            </a:r>
            <a:r>
              <a:rPr lang="fr-FR" sz="2400" dirty="0" smtClean="0"/>
              <a:t> on </a:t>
            </a:r>
            <a:r>
              <a:rPr lang="fr-FR" sz="2400" dirty="0" err="1" smtClean="0"/>
              <a:t>multitask</a:t>
            </a:r>
            <a:r>
              <a:rPr lang="fr-FR" sz="2400" dirty="0" smtClean="0"/>
              <a:t> NN for </a:t>
            </a:r>
            <a:r>
              <a:rPr lang="fr-FR" sz="2400" dirty="0" err="1" smtClean="0"/>
              <a:t>bioactivity</a:t>
            </a:r>
            <a:r>
              <a:rPr lang="fr-FR" sz="2400" dirty="0" smtClean="0"/>
              <a:t> </a:t>
            </a:r>
            <a:r>
              <a:rPr lang="fr-FR" sz="2400" dirty="0" err="1" smtClean="0"/>
              <a:t>measures</a:t>
            </a:r>
            <a:r>
              <a:rPr lang="fr-FR" sz="2400" dirty="0" smtClean="0"/>
              <a:t> </a:t>
            </a:r>
          </a:p>
          <a:p>
            <a:pPr algn="ctr"/>
            <a:r>
              <a:rPr lang="fr-FR" sz="2400" dirty="0" smtClean="0"/>
              <a:t>~ </a:t>
            </a:r>
            <a:r>
              <a:rPr lang="en-US" sz="2400" dirty="0"/>
              <a:t>hidden layer sizes: </a:t>
            </a:r>
            <a:r>
              <a:rPr lang="en-US" sz="2400" dirty="0" smtClean="0"/>
              <a:t>[1000</a:t>
            </a:r>
            <a:r>
              <a:rPr lang="en-US" sz="2400" dirty="0"/>
              <a:t>, 2000, </a:t>
            </a:r>
            <a:r>
              <a:rPr lang="en-US" sz="2400" dirty="0" smtClean="0"/>
              <a:t>3000]</a:t>
            </a:r>
            <a:r>
              <a:rPr lang="fr-FR" sz="2400" dirty="0" smtClean="0"/>
              <a:t> 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120504" y="4749756"/>
            <a:ext cx="483711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/>
              <a:t>Unterthiner</a:t>
            </a:r>
            <a:r>
              <a:rPr lang="en-US" sz="1100" dirty="0" smtClean="0"/>
              <a:t> </a:t>
            </a:r>
            <a:r>
              <a:rPr lang="en-US" sz="1100" dirty="0"/>
              <a:t>T, </a:t>
            </a:r>
            <a:r>
              <a:rPr lang="en-US" sz="1100" dirty="0" err="1"/>
              <a:t>Mayr</a:t>
            </a:r>
            <a:r>
              <a:rPr lang="en-US" sz="1100" dirty="0"/>
              <a:t> A, </a:t>
            </a:r>
            <a:r>
              <a:rPr lang="en-US" sz="1100" dirty="0" err="1"/>
              <a:t>Klambauer</a:t>
            </a:r>
            <a:r>
              <a:rPr lang="en-US" sz="1100" dirty="0"/>
              <a:t> G, et al. Deep learning </a:t>
            </a:r>
            <a:r>
              <a:rPr lang="en-US" sz="1100" dirty="0" smtClean="0"/>
              <a:t>as an </a:t>
            </a:r>
            <a:r>
              <a:rPr lang="en-US" sz="1100" dirty="0"/>
              <a:t>opportunity in virtual screening. Deep learn </a:t>
            </a:r>
            <a:r>
              <a:rPr lang="en-US" sz="1100" dirty="0" smtClean="0"/>
              <a:t>Represent Learn </a:t>
            </a:r>
            <a:r>
              <a:rPr lang="en-US" sz="1100" dirty="0"/>
              <a:t>Work NIPS 2014;2014:1–9.</a:t>
            </a:r>
          </a:p>
        </p:txBody>
      </p:sp>
      <p:sp>
        <p:nvSpPr>
          <p:cNvPr id="9" name="Rectangle 8"/>
          <p:cNvSpPr/>
          <p:nvPr/>
        </p:nvSpPr>
        <p:spPr>
          <a:xfrm>
            <a:off x="5292080" y="4731990"/>
            <a:ext cx="37799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Ramsundar</a:t>
            </a:r>
            <a:r>
              <a:rPr lang="en-US" sz="1100" dirty="0"/>
              <a:t> B, </a:t>
            </a:r>
            <a:r>
              <a:rPr lang="en-US" sz="1100" dirty="0" err="1"/>
              <a:t>Kearnes</a:t>
            </a:r>
            <a:r>
              <a:rPr lang="en-US" sz="1100" dirty="0"/>
              <a:t> S, </a:t>
            </a:r>
            <a:r>
              <a:rPr lang="en-US" sz="1100" dirty="0" err="1"/>
              <a:t>Edu</a:t>
            </a:r>
            <a:r>
              <a:rPr lang="en-US" sz="1100" dirty="0"/>
              <a:t> K, et al. Massively </a:t>
            </a:r>
            <a:r>
              <a:rPr lang="en-US" sz="1100" dirty="0" smtClean="0"/>
              <a:t>Multitask Networks </a:t>
            </a:r>
            <a:r>
              <a:rPr lang="en-US" sz="1100" dirty="0"/>
              <a:t>for Drug Discovery. </a:t>
            </a:r>
            <a:r>
              <a:rPr lang="en-US" sz="1100" dirty="0" err="1"/>
              <a:t>arXiv</a:t>
            </a:r>
            <a:r>
              <a:rPr lang="en-US" sz="1100" dirty="0"/>
              <a:t> 2015; </a:t>
            </a:r>
            <a:r>
              <a:rPr lang="en-US" sz="1100" dirty="0" err="1"/>
              <a:t>arXiv</a:t>
            </a:r>
            <a:r>
              <a:rPr lang="en-US" sz="1100" dirty="0"/>
              <a:t>: 1502.02072.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4860032" y="2057769"/>
            <a:ext cx="0" cy="1666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3" y="3081179"/>
            <a:ext cx="2682875" cy="1274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0" t="36321" r="59662" b="40739"/>
          <a:stretch/>
        </p:blipFill>
        <p:spPr bwMode="auto">
          <a:xfrm>
            <a:off x="5322649" y="3390781"/>
            <a:ext cx="3110681" cy="913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15901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ML/DL in </a:t>
            </a:r>
            <a:r>
              <a:rPr lang="fr-FR" dirty="0" err="1" smtClean="0"/>
              <a:t>oncology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6" t="18403" r="35738" b="14000"/>
          <a:stretch/>
        </p:blipFill>
        <p:spPr bwMode="auto">
          <a:xfrm>
            <a:off x="110801" y="1607186"/>
            <a:ext cx="1622039" cy="213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0" r="31161" b="22906"/>
          <a:stretch/>
        </p:blipFill>
        <p:spPr bwMode="auto">
          <a:xfrm>
            <a:off x="1899333" y="2075062"/>
            <a:ext cx="2096603" cy="119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97771" y="4284141"/>
            <a:ext cx="124809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Diagnostics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979712" y="4152423"/>
            <a:ext cx="187262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Molecular</a:t>
            </a:r>
            <a:r>
              <a:rPr lang="fr-FR" dirty="0" smtClean="0"/>
              <a:t> </a:t>
            </a:r>
            <a:r>
              <a:rPr lang="fr-FR" dirty="0" err="1" smtClean="0"/>
              <a:t>biology</a:t>
            </a:r>
            <a:endParaRPr lang="fr-FR" dirty="0"/>
          </a:p>
          <a:p>
            <a:pPr algn="ctr"/>
            <a:r>
              <a:rPr lang="fr-FR" dirty="0" smtClean="0"/>
              <a:t>&amp; pronostic </a:t>
            </a:r>
            <a:endParaRPr lang="en-US" dirty="0"/>
          </a:p>
        </p:txBody>
      </p:sp>
      <p:pic>
        <p:nvPicPr>
          <p:cNvPr id="9" name="Picture 2" descr="nm0500_487_I1 pharm sequ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80473"/>
            <a:ext cx="2114461" cy="212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4309491" y="4145642"/>
            <a:ext cx="231042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Drug </a:t>
            </a:r>
            <a:r>
              <a:rPr lang="fr-FR" dirty="0" err="1" smtClean="0"/>
              <a:t>development</a:t>
            </a:r>
            <a:endParaRPr lang="fr-FR" dirty="0" smtClean="0"/>
          </a:p>
          <a:p>
            <a:pPr algn="ctr"/>
            <a:r>
              <a:rPr lang="fr-FR" dirty="0" smtClean="0"/>
              <a:t>&amp; </a:t>
            </a:r>
            <a:r>
              <a:rPr lang="fr-FR" dirty="0" err="1" smtClean="0"/>
              <a:t>prediction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4765871" y="3600756"/>
            <a:ext cx="22726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spcAft>
                <a:spcPts val="563"/>
              </a:spcAft>
            </a:pPr>
            <a:r>
              <a:rPr lang="en-US" sz="1400" b="1" dirty="0">
                <a:solidFill>
                  <a:srgbClr val="000000"/>
                </a:solidFill>
              </a:rPr>
              <a:t>"Here's my </a:t>
            </a:r>
            <a:r>
              <a:rPr lang="en-US" sz="1400" b="1" dirty="0" smtClean="0">
                <a:solidFill>
                  <a:srgbClr val="000000"/>
                </a:solidFill>
              </a:rPr>
              <a:t>sequence”         </a:t>
            </a:r>
            <a:r>
              <a:rPr lang="en-US" sz="1000" i="1" dirty="0" smtClean="0">
                <a:solidFill>
                  <a:srgbClr val="000000"/>
                </a:solidFill>
              </a:rPr>
              <a:t>The </a:t>
            </a:r>
            <a:r>
              <a:rPr lang="en-US" sz="1000" i="1" dirty="0">
                <a:solidFill>
                  <a:srgbClr val="000000"/>
                </a:solidFill>
              </a:rPr>
              <a:t>New </a:t>
            </a:r>
            <a:r>
              <a:rPr lang="en-US" sz="1000" i="1" dirty="0" smtClean="0">
                <a:solidFill>
                  <a:srgbClr val="000000"/>
                </a:solidFill>
              </a:rPr>
              <a:t>Yorker</a:t>
            </a:r>
            <a:endParaRPr lang="en-US" sz="1000" i="1" dirty="0">
              <a:solidFill>
                <a:srgbClr val="000000"/>
              </a:solidFill>
            </a:endParaRPr>
          </a:p>
        </p:txBody>
      </p:sp>
      <p:pic>
        <p:nvPicPr>
          <p:cNvPr id="2050" name="Picture 2" descr="https://tse2.mm.bing.net/th?id=OIP.OFf-vE4JMZlU2uMixoJBIQHaHa&amp;pid=Ap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600" y="1768143"/>
            <a:ext cx="1853853" cy="185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6772315" y="4145641"/>
            <a:ext cx="231042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Free </a:t>
            </a:r>
            <a:r>
              <a:rPr lang="fr-FR" dirty="0" err="1" smtClean="0"/>
              <a:t>text</a:t>
            </a:r>
            <a:r>
              <a:rPr lang="fr-FR" dirty="0" smtClean="0"/>
              <a:t> &amp;</a:t>
            </a:r>
          </a:p>
          <a:p>
            <a:pPr algn="ctr"/>
            <a:r>
              <a:rPr lang="fr-FR" dirty="0" smtClean="0"/>
              <a:t>Monitoring patients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5495" y="915566"/>
            <a:ext cx="6584419" cy="4155926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594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693842"/>
            <a:ext cx="5907524" cy="4227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659" y="4659982"/>
            <a:ext cx="9036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Deep EHR: A Survey of Recent Advances in </a:t>
            </a:r>
            <a:r>
              <a:rPr lang="en-US" sz="1400" dirty="0" smtClean="0"/>
              <a:t>Deep Learning </a:t>
            </a:r>
            <a:r>
              <a:rPr lang="en-US" sz="1400" dirty="0"/>
              <a:t>Techniques for Electronic Health </a:t>
            </a:r>
            <a:r>
              <a:rPr lang="en-US" sz="1400" dirty="0" smtClean="0"/>
              <a:t>Record (EHR</a:t>
            </a:r>
            <a:r>
              <a:rPr lang="en-US" sz="1400" dirty="0"/>
              <a:t>) </a:t>
            </a:r>
            <a:r>
              <a:rPr lang="en-US" sz="1400" dirty="0" smtClean="0"/>
              <a:t>Analysis. Benjamin </a:t>
            </a:r>
            <a:r>
              <a:rPr lang="en-US" sz="1400" dirty="0" err="1" smtClean="0"/>
              <a:t>Shickel</a:t>
            </a:r>
            <a:r>
              <a:rPr lang="en-US" sz="1400" dirty="0" smtClean="0"/>
              <a:t>, </a:t>
            </a:r>
            <a:r>
              <a:rPr lang="en-US" sz="1400" dirty="0"/>
              <a:t>Patrick J. </a:t>
            </a:r>
            <a:r>
              <a:rPr lang="en-US" sz="1400" dirty="0" err="1" smtClean="0"/>
              <a:t>Tighe</a:t>
            </a:r>
            <a:r>
              <a:rPr lang="en-US" sz="1400" dirty="0" smtClean="0"/>
              <a:t>, </a:t>
            </a:r>
            <a:r>
              <a:rPr lang="en-US" sz="1400" dirty="0" err="1"/>
              <a:t>Azra</a:t>
            </a:r>
            <a:r>
              <a:rPr lang="en-US" sz="1400" dirty="0"/>
              <a:t> </a:t>
            </a:r>
            <a:r>
              <a:rPr lang="en-US" sz="1400" dirty="0" err="1" smtClean="0"/>
              <a:t>Bihorac</a:t>
            </a:r>
            <a:r>
              <a:rPr lang="en-US" sz="1400" dirty="0" smtClean="0"/>
              <a:t>, </a:t>
            </a:r>
            <a:r>
              <a:rPr lang="en-US" sz="1400" dirty="0"/>
              <a:t>and </a:t>
            </a:r>
            <a:r>
              <a:rPr lang="en-US" sz="1400" dirty="0" err="1"/>
              <a:t>Parisa</a:t>
            </a:r>
            <a:r>
              <a:rPr lang="en-US" sz="1400" dirty="0"/>
              <a:t> </a:t>
            </a:r>
            <a:r>
              <a:rPr lang="en-US" sz="1400" dirty="0" err="1" smtClean="0"/>
              <a:t>Rashidi</a:t>
            </a:r>
            <a:r>
              <a:rPr lang="en-US" sz="1400" dirty="0" smtClean="0"/>
              <a:t>. </a:t>
            </a:r>
            <a:r>
              <a:rPr lang="en-US" sz="1400" dirty="0"/>
              <a:t>arXiv:1706.03446v2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Tasks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EHR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766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Methods</a:t>
            </a:r>
            <a:r>
              <a:rPr lang="fr-FR" dirty="0" smtClean="0"/>
              <a:t> for EHR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059582"/>
            <a:ext cx="4403179" cy="356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659" y="4659982"/>
            <a:ext cx="9036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Deep EHR: A Survey of Recent Advances in </a:t>
            </a:r>
            <a:r>
              <a:rPr lang="en-US" sz="1400" dirty="0" smtClean="0"/>
              <a:t>Deep Learning </a:t>
            </a:r>
            <a:r>
              <a:rPr lang="en-US" sz="1400" dirty="0"/>
              <a:t>Techniques for Electronic Health </a:t>
            </a:r>
            <a:r>
              <a:rPr lang="en-US" sz="1400" dirty="0" smtClean="0"/>
              <a:t>Record (EHR</a:t>
            </a:r>
            <a:r>
              <a:rPr lang="en-US" sz="1400" dirty="0"/>
              <a:t>) </a:t>
            </a:r>
            <a:r>
              <a:rPr lang="en-US" sz="1400" dirty="0" smtClean="0"/>
              <a:t>Analysis. Benjamin </a:t>
            </a:r>
            <a:r>
              <a:rPr lang="en-US" sz="1400" dirty="0" err="1" smtClean="0"/>
              <a:t>Shickel</a:t>
            </a:r>
            <a:r>
              <a:rPr lang="en-US" sz="1400" dirty="0" smtClean="0"/>
              <a:t>, </a:t>
            </a:r>
            <a:r>
              <a:rPr lang="en-US" sz="1400" dirty="0"/>
              <a:t>Patrick J. </a:t>
            </a:r>
            <a:r>
              <a:rPr lang="en-US" sz="1400" dirty="0" err="1" smtClean="0"/>
              <a:t>Tighe</a:t>
            </a:r>
            <a:r>
              <a:rPr lang="en-US" sz="1400" dirty="0" smtClean="0"/>
              <a:t>, </a:t>
            </a:r>
            <a:r>
              <a:rPr lang="en-US" sz="1400" dirty="0" err="1"/>
              <a:t>Azra</a:t>
            </a:r>
            <a:r>
              <a:rPr lang="en-US" sz="1400" dirty="0"/>
              <a:t> </a:t>
            </a:r>
            <a:r>
              <a:rPr lang="en-US" sz="1400" dirty="0" err="1" smtClean="0"/>
              <a:t>Bihorac</a:t>
            </a:r>
            <a:r>
              <a:rPr lang="en-US" sz="1400" dirty="0" smtClean="0"/>
              <a:t>, </a:t>
            </a:r>
            <a:r>
              <a:rPr lang="en-US" sz="1400" dirty="0"/>
              <a:t>and </a:t>
            </a:r>
            <a:r>
              <a:rPr lang="en-US" sz="1400" dirty="0" err="1"/>
              <a:t>Parisa</a:t>
            </a:r>
            <a:r>
              <a:rPr lang="en-US" sz="1400" dirty="0"/>
              <a:t> </a:t>
            </a:r>
            <a:r>
              <a:rPr lang="en-US" sz="1400" dirty="0" err="1" smtClean="0"/>
              <a:t>Rashidi</a:t>
            </a:r>
            <a:r>
              <a:rPr lang="en-US" sz="1400" dirty="0" smtClean="0"/>
              <a:t>. </a:t>
            </a:r>
            <a:r>
              <a:rPr lang="en-US" sz="1400" dirty="0"/>
              <a:t>arXiv:1706.03446v2</a:t>
            </a:r>
          </a:p>
        </p:txBody>
      </p:sp>
    </p:spTree>
    <p:extLst>
      <p:ext uri="{BB962C8B-B14F-4D97-AF65-F5344CB8AC3E}">
        <p14:creationId xmlns:p14="http://schemas.microsoft.com/office/powerpoint/2010/main" val="9403327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dirty="0" smtClean="0">
                <a:ea typeface="ＭＳ Ｐゴシック" pitchFamily="34" charset="-128"/>
              </a:rPr>
              <a:t>Taux d’attrition des patients</a:t>
            </a:r>
          </a:p>
        </p:txBody>
      </p:sp>
      <p:sp>
        <p:nvSpPr>
          <p:cNvPr id="19" name="Flèche droite 18"/>
          <p:cNvSpPr/>
          <p:nvPr/>
        </p:nvSpPr>
        <p:spPr>
          <a:xfrm>
            <a:off x="137215" y="1012294"/>
            <a:ext cx="1652270" cy="648072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Flèche droite 24"/>
          <p:cNvSpPr/>
          <p:nvPr/>
        </p:nvSpPr>
        <p:spPr>
          <a:xfrm>
            <a:off x="1939913" y="1012294"/>
            <a:ext cx="1652270" cy="648072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2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6" name="Flèche droite 25"/>
          <p:cNvSpPr/>
          <p:nvPr/>
        </p:nvSpPr>
        <p:spPr>
          <a:xfrm>
            <a:off x="3782410" y="1012294"/>
            <a:ext cx="1652270" cy="648072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3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5585108" y="1012294"/>
            <a:ext cx="1652270" cy="648072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8" name="Flèche droite 27"/>
          <p:cNvSpPr/>
          <p:nvPr/>
        </p:nvSpPr>
        <p:spPr>
          <a:xfrm>
            <a:off x="7427605" y="1012294"/>
            <a:ext cx="1652270" cy="648072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5</a:t>
            </a: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773929"/>
              </p:ext>
            </p:extLst>
          </p:nvPr>
        </p:nvGraphicFramePr>
        <p:xfrm>
          <a:off x="107504" y="1876390"/>
          <a:ext cx="8942660" cy="312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88532"/>
                <a:gridCol w="1788532"/>
                <a:gridCol w="1788532"/>
                <a:gridCol w="1788532"/>
                <a:gridCol w="1788532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Consultation </a:t>
                      </a:r>
                      <a:r>
                        <a:rPr lang="en-US" dirty="0" err="1" smtClean="0"/>
                        <a:t>d’inclusion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Phase de screening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C1J1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Période de DLT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Sortie d’essai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100%</a:t>
                      </a:r>
                      <a:endParaRPr lang="en-US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75%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~65%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(15%, 25%)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-16%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Screen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fails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aseline="0" dirty="0" smtClean="0"/>
                        <a:t>Mortalité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Mckane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A, et al: Determinants of patient screen failures in Phase 1 clinical trials. Invest New Drugs 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Kempf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 et al: A Case-Control Study Brings to Light the Causes of Screen Failures in Phase 1 Cancer Clinical Trials. 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PLoS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ONE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Olmos D, 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A’hern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RP, 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Marsoni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S, et al: Patient selection for oncology phase I trials: a multi-institutional study of prognostic factors. J 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Clin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Oncol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74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Data </a:t>
            </a:r>
            <a:r>
              <a:rPr lang="fr-FR" dirty="0" err="1"/>
              <a:t>Processing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1018488" y="2138581"/>
            <a:ext cx="2492990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Lucida Console" panose="020B0609040504020204" pitchFamily="49" charset="0"/>
              </a:rPr>
              <a:t>Data </a:t>
            </a:r>
            <a:r>
              <a:rPr lang="fr-FR" sz="2000" dirty="0" err="1" smtClean="0">
                <a:latin typeface="Lucida Console" panose="020B0609040504020204" pitchFamily="49" charset="0"/>
              </a:rPr>
              <a:t>processing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875876" y="2138581"/>
            <a:ext cx="954107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Lucida Console" panose="020B0609040504020204" pitchFamily="49" charset="0"/>
              </a:rPr>
              <a:t>Model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3491880" y="2347188"/>
            <a:ext cx="3643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/>
          <p:cNvSpPr txBox="1"/>
          <p:nvPr/>
        </p:nvSpPr>
        <p:spPr>
          <a:xfrm>
            <a:off x="5129265" y="2137140"/>
            <a:ext cx="2954655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Lucida Console" panose="020B0609040504020204" pitchFamily="49" charset="0"/>
              </a:rPr>
              <a:t>Performance </a:t>
            </a:r>
            <a:r>
              <a:rPr lang="fr-FR" sz="2000" dirty="0" err="1" smtClean="0">
                <a:latin typeface="Lucida Console" panose="020B0609040504020204" pitchFamily="49" charset="0"/>
              </a:rPr>
              <a:t>metric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cxnSp>
        <p:nvCxnSpPr>
          <p:cNvPr id="56" name="Connecteur droit avec flèche 55"/>
          <p:cNvCxnSpPr/>
          <p:nvPr/>
        </p:nvCxnSpPr>
        <p:spPr>
          <a:xfrm flipV="1">
            <a:off x="4810381" y="2345749"/>
            <a:ext cx="299282" cy="14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rc 58"/>
          <p:cNvSpPr/>
          <p:nvPr/>
        </p:nvSpPr>
        <p:spPr>
          <a:xfrm>
            <a:off x="4352925" y="1483092"/>
            <a:ext cx="1895144" cy="905896"/>
          </a:xfrm>
          <a:prstGeom prst="arc">
            <a:avLst>
              <a:gd name="adj1" fmla="val 10809304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cteur droit avec flèche 60"/>
          <p:cNvCxnSpPr>
            <a:stCxn id="59" idx="0"/>
          </p:cNvCxnSpPr>
          <p:nvPr/>
        </p:nvCxnSpPr>
        <p:spPr>
          <a:xfrm flipH="1">
            <a:off x="4352929" y="1933478"/>
            <a:ext cx="15" cy="599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/>
          <p:cNvSpPr txBox="1"/>
          <p:nvPr/>
        </p:nvSpPr>
        <p:spPr>
          <a:xfrm>
            <a:off x="4592611" y="987574"/>
            <a:ext cx="1415772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Lucida Console" panose="020B0609040504020204" pitchFamily="49" charset="0"/>
              </a:rPr>
              <a:t>Learning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763688" y="3303137"/>
            <a:ext cx="59025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>
                <a:latin typeface="Lucida Console" panose="020B0609040504020204" pitchFamily="49" charset="0"/>
              </a:rPr>
              <a:t>Numerical</a:t>
            </a:r>
            <a:r>
              <a:rPr lang="fr-FR" dirty="0" smtClean="0">
                <a:latin typeface="Lucida Console" panose="020B0609040504020204" pitchFamily="49" charset="0"/>
              </a:rPr>
              <a:t> data -&gt; ok for </a:t>
            </a:r>
            <a:r>
              <a:rPr lang="fr-FR" dirty="0" err="1" smtClean="0">
                <a:latin typeface="Lucida Console" panose="020B0609040504020204" pitchFamily="49" charset="0"/>
              </a:rPr>
              <a:t>models</a:t>
            </a:r>
            <a:endParaRPr lang="fr-FR" dirty="0" smtClean="0">
              <a:latin typeface="Lucida Console" panose="020B0609040504020204" pitchFamily="49" charset="0"/>
            </a:endParaRPr>
          </a:p>
          <a:p>
            <a:pPr algn="ctr"/>
            <a:r>
              <a:rPr lang="fr-FR" dirty="0">
                <a:latin typeface="Lucida Console" panose="020B0609040504020204" pitchFamily="49" charset="0"/>
              </a:rPr>
              <a:t>*</a:t>
            </a:r>
            <a:endParaRPr lang="fr-FR" dirty="0" smtClean="0">
              <a:latin typeface="Lucida Console" panose="020B0609040504020204" pitchFamily="49" charset="0"/>
            </a:endParaRPr>
          </a:p>
          <a:p>
            <a:pPr algn="ctr"/>
            <a:r>
              <a:rPr lang="fr-FR" dirty="0">
                <a:latin typeface="Lucida Console" panose="020B0609040504020204" pitchFamily="49" charset="0"/>
              </a:rPr>
              <a:t>Natural langage </a:t>
            </a:r>
            <a:r>
              <a:rPr lang="fr-FR" dirty="0" smtClean="0">
                <a:latin typeface="Lucida Console" panose="020B0609040504020204" pitchFamily="49" charset="0"/>
              </a:rPr>
              <a:t>data -&gt; </a:t>
            </a:r>
            <a:r>
              <a:rPr lang="fr-FR" dirty="0" err="1" smtClean="0">
                <a:latin typeface="Lucida Console" panose="020B0609040504020204" pitchFamily="49" charset="0"/>
              </a:rPr>
              <a:t>turn</a:t>
            </a:r>
            <a:r>
              <a:rPr lang="fr-FR" dirty="0" smtClean="0">
                <a:latin typeface="Lucida Console" panose="020B0609040504020204" pitchFamily="49" charset="0"/>
              </a:rPr>
              <a:t> to </a:t>
            </a:r>
            <a:r>
              <a:rPr lang="fr-FR" dirty="0" err="1" smtClean="0">
                <a:latin typeface="Lucida Console" panose="020B0609040504020204" pitchFamily="49" charset="0"/>
              </a:rPr>
              <a:t>numerical</a:t>
            </a:r>
            <a:endParaRPr lang="fr-FR" dirty="0" smtClean="0">
              <a:latin typeface="Lucida Console" panose="020B0609040504020204" pitchFamily="49" charset="0"/>
            </a:endParaRPr>
          </a:p>
          <a:p>
            <a:pPr algn="ctr"/>
            <a:r>
              <a:rPr lang="fr-FR" dirty="0">
                <a:latin typeface="Lucida Console" panose="020B0609040504020204" pitchFamily="49" charset="0"/>
              </a:rPr>
              <a:t>*</a:t>
            </a:r>
            <a:endParaRPr lang="fr-FR" dirty="0" smtClean="0">
              <a:latin typeface="Lucida Console" panose="020B0609040504020204" pitchFamily="49" charset="0"/>
            </a:endParaRPr>
          </a:p>
          <a:p>
            <a:pPr algn="ctr"/>
            <a:r>
              <a:rPr lang="fr-FR" dirty="0" smtClean="0">
                <a:latin typeface="Lucida Console" panose="020B0609040504020204" pitchFamily="49" charset="0"/>
              </a:rPr>
              <a:t>Images -&gt; use pixels values</a:t>
            </a:r>
            <a:endParaRPr lang="en-US" dirty="0">
              <a:latin typeface="Lucida Console" panose="020B0609040504020204" pitchFamily="49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61871" y="3376302"/>
            <a:ext cx="1192745" cy="1283680"/>
            <a:chOff x="7499045" y="3144434"/>
            <a:chExt cx="1473209" cy="1448741"/>
          </a:xfrm>
        </p:grpSpPr>
        <p:pic>
          <p:nvPicPr>
            <p:cNvPr id="20" name="Picture 2" descr="C:\Users\L_VERLINGUE\Downloads\Bloc_notes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9045" y="3144434"/>
              <a:ext cx="1473209" cy="1448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Connecteur droit 20"/>
            <p:cNvCxnSpPr/>
            <p:nvPr/>
          </p:nvCxnSpPr>
          <p:spPr>
            <a:xfrm>
              <a:off x="8047261" y="3532553"/>
              <a:ext cx="644529" cy="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lipse 21"/>
            <p:cNvSpPr/>
            <p:nvPr/>
          </p:nvSpPr>
          <p:spPr>
            <a:xfrm>
              <a:off x="7762604" y="3488342"/>
              <a:ext cx="92076" cy="74766"/>
            </a:xfrm>
            <a:prstGeom prst="ellipse">
              <a:avLst/>
            </a:prstGeom>
            <a:solidFill>
              <a:schemeClr val="bg2"/>
            </a:solidFill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Connecteur droit 22"/>
            <p:cNvCxnSpPr/>
            <p:nvPr/>
          </p:nvCxnSpPr>
          <p:spPr>
            <a:xfrm>
              <a:off x="8047261" y="3698751"/>
              <a:ext cx="644529" cy="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lipse 23"/>
            <p:cNvSpPr/>
            <p:nvPr/>
          </p:nvSpPr>
          <p:spPr>
            <a:xfrm>
              <a:off x="7762604" y="3654541"/>
              <a:ext cx="92076" cy="74766"/>
            </a:xfrm>
            <a:prstGeom prst="ellipse">
              <a:avLst/>
            </a:prstGeom>
            <a:solidFill>
              <a:schemeClr val="bg2"/>
            </a:solidFill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cteur droit 24"/>
            <p:cNvCxnSpPr/>
            <p:nvPr/>
          </p:nvCxnSpPr>
          <p:spPr>
            <a:xfrm>
              <a:off x="8047261" y="3864950"/>
              <a:ext cx="644529" cy="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Ellipse 25"/>
            <p:cNvSpPr/>
            <p:nvPr/>
          </p:nvSpPr>
          <p:spPr>
            <a:xfrm>
              <a:off x="7762604" y="3820739"/>
              <a:ext cx="92076" cy="74766"/>
            </a:xfrm>
            <a:prstGeom prst="ellipse">
              <a:avLst/>
            </a:prstGeom>
            <a:solidFill>
              <a:schemeClr val="bg2"/>
            </a:solidFill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onnecteur droit 26"/>
            <p:cNvCxnSpPr/>
            <p:nvPr/>
          </p:nvCxnSpPr>
          <p:spPr>
            <a:xfrm>
              <a:off x="8047261" y="4031149"/>
              <a:ext cx="644529" cy="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27"/>
            <p:cNvSpPr/>
            <p:nvPr/>
          </p:nvSpPr>
          <p:spPr>
            <a:xfrm>
              <a:off x="7762604" y="3986938"/>
              <a:ext cx="92076" cy="74766"/>
            </a:xfrm>
            <a:prstGeom prst="ellipse">
              <a:avLst/>
            </a:prstGeom>
            <a:solidFill>
              <a:schemeClr val="bg2"/>
            </a:solidFill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Connecteur droit 28"/>
            <p:cNvCxnSpPr/>
            <p:nvPr/>
          </p:nvCxnSpPr>
          <p:spPr>
            <a:xfrm>
              <a:off x="8047261" y="4197347"/>
              <a:ext cx="644529" cy="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lipse 29"/>
            <p:cNvSpPr/>
            <p:nvPr/>
          </p:nvSpPr>
          <p:spPr>
            <a:xfrm>
              <a:off x="7762604" y="4153137"/>
              <a:ext cx="92076" cy="74766"/>
            </a:xfrm>
            <a:prstGeom prst="ellipse">
              <a:avLst/>
            </a:prstGeom>
            <a:solidFill>
              <a:schemeClr val="bg2"/>
            </a:solidFill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785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761172" y="1347177"/>
            <a:ext cx="7026363" cy="3672408"/>
            <a:chOff x="-1804" y="223610"/>
            <a:chExt cx="12057385" cy="6474796"/>
          </a:xfrm>
        </p:grpSpPr>
        <p:pic>
          <p:nvPicPr>
            <p:cNvPr id="10" name="Image 9">
              <a:extLst>
                <a:ext uri="{FF2B5EF4-FFF2-40B4-BE49-F238E27FC236}">
                  <a16:creationId xmlns="" xmlns:a16="http://schemas.microsoft.com/office/drawing/2014/main" id="{BF7D0755-8E95-41DE-BB37-DAF76C37F5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4449" b="2"/>
            <a:stretch/>
          </p:blipFill>
          <p:spPr>
            <a:xfrm>
              <a:off x="-1804" y="2124082"/>
              <a:ext cx="4443372" cy="29262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Image 10">
              <a:extLst>
                <a:ext uri="{FF2B5EF4-FFF2-40B4-BE49-F238E27FC236}">
                  <a16:creationId xmlns="" xmlns:a16="http://schemas.microsoft.com/office/drawing/2014/main" id="{1326ED97-BDD9-4575-8E59-0DC1F6A12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6472" y="223610"/>
              <a:ext cx="6379109" cy="3269293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="" xmlns:a16="http://schemas.microsoft.com/office/drawing/2014/main" id="{5732B7E0-E670-466B-97D1-DE0F8EE23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6472" y="3492903"/>
              <a:ext cx="6379109" cy="3205503"/>
            </a:xfrm>
            <a:prstGeom prst="rect">
              <a:avLst/>
            </a:prstGeom>
          </p:spPr>
        </p:pic>
      </p:grpSp>
      <p:sp>
        <p:nvSpPr>
          <p:cNvPr id="13" name="ZoneTexte 12"/>
          <p:cNvSpPr txBox="1"/>
          <p:nvPr/>
        </p:nvSpPr>
        <p:spPr>
          <a:xfrm>
            <a:off x="757262" y="1347177"/>
            <a:ext cx="2803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En cours de développement</a:t>
            </a:r>
          </a:p>
          <a:p>
            <a:r>
              <a:rPr lang="fr-FR" i="1" dirty="0" smtClean="0"/>
              <a:t>DITEP Data Science Team</a:t>
            </a:r>
          </a:p>
          <a:p>
            <a:r>
              <a:rPr lang="fr-FR" i="1" dirty="0" smtClean="0"/>
              <a:t>DTNSI</a:t>
            </a:r>
            <a:endParaRPr lang="en-US" i="1" dirty="0"/>
          </a:p>
        </p:txBody>
      </p:sp>
      <p:sp>
        <p:nvSpPr>
          <p:cNvPr id="15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600" dirty="0" smtClean="0"/>
              <a:t>Softwares : </a:t>
            </a:r>
            <a:r>
              <a:rPr lang="fr-FR" sz="3600" dirty="0" err="1" smtClean="0"/>
              <a:t>prediction</a:t>
            </a:r>
            <a:r>
              <a:rPr lang="fr-FR" sz="3600" dirty="0" smtClean="0"/>
              <a:t> of </a:t>
            </a:r>
            <a:r>
              <a:rPr lang="fr-FR" sz="3600" dirty="0" err="1" smtClean="0"/>
              <a:t>succesful</a:t>
            </a:r>
            <a:r>
              <a:rPr lang="fr-FR" sz="3600" dirty="0" smtClean="0"/>
              <a:t> screening and DLT </a:t>
            </a:r>
            <a:r>
              <a:rPr lang="fr-FR" sz="3600" dirty="0" err="1" smtClean="0"/>
              <a:t>period</a:t>
            </a:r>
            <a:r>
              <a:rPr lang="fr-FR" sz="3600" dirty="0" smtClean="0"/>
              <a:t> </a:t>
            </a:r>
            <a:r>
              <a:rPr lang="fr-FR" sz="3600" dirty="0" err="1" smtClean="0"/>
              <a:t>completion</a:t>
            </a:r>
            <a:r>
              <a:rPr lang="fr-FR" sz="3600" dirty="0" smtClean="0"/>
              <a:t> (SSD)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422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8BAB9AF-CF1D-4F0A-AA75-AA46C7529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942" y="109682"/>
            <a:ext cx="6095417" cy="960668"/>
          </a:xfrm>
        </p:spPr>
        <p:txBody>
          <a:bodyPr>
            <a:normAutofit/>
          </a:bodyPr>
          <a:lstStyle/>
          <a:p>
            <a:r>
              <a:rPr lang="fr-FR" sz="3200" dirty="0" err="1"/>
              <a:t>Hierarchical</a:t>
            </a:r>
            <a:r>
              <a:rPr lang="fr-FR" sz="3200" dirty="0"/>
              <a:t> Attention Network</a:t>
            </a:r>
          </a:p>
        </p:txBody>
      </p:sp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xmlns="" id="{68BFCAD4-08BA-479E-9478-626165B68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987574"/>
            <a:ext cx="3558832" cy="3965273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xmlns="" id="{5D5EB700-A526-40C9-A8A4-35AFB7840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0072" y="1707654"/>
            <a:ext cx="3387124" cy="30544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FR" dirty="0"/>
              <a:t>Avantages de ces réseaux :</a:t>
            </a:r>
          </a:p>
          <a:p>
            <a:endParaRPr lang="fr-FR" dirty="0"/>
          </a:p>
          <a:p>
            <a:r>
              <a:rPr lang="fr-FR" dirty="0"/>
              <a:t>Mots </a:t>
            </a:r>
            <a:r>
              <a:rPr lang="fr-FR" dirty="0">
                <a:sym typeface="Wingdings" panose="05000000000000000000" pitchFamily="2" charset="2"/>
              </a:rPr>
              <a:t> Phrases  Document</a:t>
            </a:r>
            <a:endParaRPr lang="fr-FR" dirty="0"/>
          </a:p>
          <a:p>
            <a:endParaRPr lang="fr-FR" dirty="0"/>
          </a:p>
          <a:p>
            <a:r>
              <a:rPr lang="fr-FR" dirty="0"/>
              <a:t>Contextualisation </a:t>
            </a:r>
            <a:r>
              <a:rPr lang="fr-FR" dirty="0">
                <a:sym typeface="Wingdings" panose="05000000000000000000" pitchFamily="2" charset="2"/>
              </a:rPr>
              <a:t> Attention</a:t>
            </a:r>
            <a:endParaRPr lang="fr-FR" dirty="0"/>
          </a:p>
          <a:p>
            <a:endParaRPr lang="fr-FR" dirty="0"/>
          </a:p>
          <a:p>
            <a:r>
              <a:rPr lang="fr-FR" dirty="0"/>
              <a:t>Récurrent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dépendance  linguistique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1321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0538"/>
            <a:ext cx="8229600" cy="1501676"/>
          </a:xfrm>
        </p:spPr>
        <p:txBody>
          <a:bodyPr>
            <a:normAutofit/>
          </a:bodyPr>
          <a:lstStyle/>
          <a:p>
            <a:r>
              <a:rPr lang="fr-FR" sz="3600" dirty="0" smtClean="0"/>
              <a:t>Softwares : </a:t>
            </a:r>
            <a:r>
              <a:rPr lang="fr-FR" sz="3600" dirty="0" err="1" smtClean="0"/>
              <a:t>prediction</a:t>
            </a:r>
            <a:r>
              <a:rPr lang="fr-FR" sz="3600" dirty="0" smtClean="0"/>
              <a:t> of </a:t>
            </a:r>
            <a:r>
              <a:rPr lang="fr-FR" sz="3600" dirty="0" err="1" smtClean="0"/>
              <a:t>succesful</a:t>
            </a:r>
            <a:r>
              <a:rPr lang="fr-FR" sz="3600" dirty="0" smtClean="0"/>
              <a:t> screening and DLT </a:t>
            </a:r>
            <a:r>
              <a:rPr lang="fr-FR" sz="3600" dirty="0" err="1" smtClean="0"/>
              <a:t>period</a:t>
            </a:r>
            <a:r>
              <a:rPr lang="fr-FR" sz="3600" dirty="0" smtClean="0"/>
              <a:t> </a:t>
            </a:r>
            <a:r>
              <a:rPr lang="fr-FR" sz="3600" dirty="0" err="1" smtClean="0"/>
              <a:t>completion</a:t>
            </a:r>
            <a:r>
              <a:rPr lang="fr-FR" sz="3600" dirty="0" smtClean="0"/>
              <a:t> (SSD)</a:t>
            </a:r>
            <a:endParaRPr lang="en-US" sz="3600" dirty="0"/>
          </a:p>
        </p:txBody>
      </p:sp>
      <p:grpSp>
        <p:nvGrpSpPr>
          <p:cNvPr id="9" name="Groupe 8"/>
          <p:cNvGrpSpPr/>
          <p:nvPr/>
        </p:nvGrpSpPr>
        <p:grpSpPr>
          <a:xfrm>
            <a:off x="1346395" y="1297387"/>
            <a:ext cx="5904656" cy="3722635"/>
            <a:chOff x="35496" y="678441"/>
            <a:chExt cx="8609389" cy="612000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194" y="678441"/>
              <a:ext cx="8162691" cy="612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ZoneTexte 4"/>
            <p:cNvSpPr txBox="1"/>
            <p:nvPr/>
          </p:nvSpPr>
          <p:spPr>
            <a:xfrm>
              <a:off x="35496" y="2411597"/>
              <a:ext cx="1395922" cy="45538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200" dirty="0" err="1" smtClean="0"/>
                <a:t>True</a:t>
              </a:r>
              <a:r>
                <a:rPr lang="fr-FR" sz="1200" dirty="0" smtClean="0"/>
                <a:t> SSD = 1</a:t>
              </a:r>
              <a:endParaRPr lang="en-US" sz="1200" dirty="0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45662" y="4767452"/>
              <a:ext cx="1395922" cy="45538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200" dirty="0" err="1" smtClean="0"/>
                <a:t>True</a:t>
              </a:r>
              <a:r>
                <a:rPr lang="fr-FR" sz="1200" dirty="0" smtClean="0"/>
                <a:t> SSD = 0</a:t>
              </a:r>
              <a:endParaRPr lang="en-US" sz="1200" dirty="0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2195736" y="6237312"/>
              <a:ext cx="1862537" cy="45538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200" dirty="0" err="1" smtClean="0"/>
                <a:t>Predicted</a:t>
              </a:r>
              <a:r>
                <a:rPr lang="fr-FR" sz="1200" dirty="0" smtClean="0"/>
                <a:t> SSD = 1</a:t>
              </a:r>
              <a:endParaRPr lang="en-US" sz="1200" dirty="0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5338852" y="6237312"/>
              <a:ext cx="1862537" cy="45538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200" dirty="0" err="1" smtClean="0"/>
                <a:t>Predicted</a:t>
              </a:r>
              <a:r>
                <a:rPr lang="fr-FR" sz="1200" dirty="0" smtClean="0"/>
                <a:t> SSD = 0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0974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AUC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568" y="1200150"/>
            <a:ext cx="4526863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4136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Les résultats d’une phase 1/2 sont-ils généralisables ?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07505" y="4702373"/>
            <a:ext cx="50405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Beinse G, </a:t>
            </a:r>
            <a:r>
              <a:rPr lang="en-US" sz="1200" dirty="0" err="1" smtClean="0"/>
              <a:t>Tellier</a:t>
            </a:r>
            <a:r>
              <a:rPr lang="en-US" sz="1200" dirty="0" smtClean="0"/>
              <a:t> V, Charvet V, et al: Prediction of Drug Approval After Phase I Clinical Trials in Oncology: RESOLVED2. JCO Clinical Cancer Informatics, 2019</a:t>
            </a:r>
            <a:endParaRPr lang="en-US" sz="1200" dirty="0"/>
          </a:p>
        </p:txBody>
      </p:sp>
      <p:grpSp>
        <p:nvGrpSpPr>
          <p:cNvPr id="29" name="Groupe 28"/>
          <p:cNvGrpSpPr/>
          <p:nvPr/>
        </p:nvGrpSpPr>
        <p:grpSpPr>
          <a:xfrm>
            <a:off x="1693598" y="1271944"/>
            <a:ext cx="5920131" cy="3244022"/>
            <a:chOff x="576508" y="836712"/>
            <a:chExt cx="7913257" cy="5867268"/>
          </a:xfrm>
        </p:grpSpPr>
        <p:pic>
          <p:nvPicPr>
            <p:cNvPr id="30" name="Picture 2" descr="PubM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6794" y="1677168"/>
              <a:ext cx="1595961" cy="1595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1713" y="2480362"/>
              <a:ext cx="1695450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6438" y="2182036"/>
              <a:ext cx="2286000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ZoneTexte 32"/>
            <p:cNvSpPr txBox="1"/>
            <p:nvPr/>
          </p:nvSpPr>
          <p:spPr>
            <a:xfrm>
              <a:off x="3524067" y="2875183"/>
              <a:ext cx="1847337" cy="72365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RESOLVED2</a:t>
              </a:r>
              <a:endParaRPr lang="en-US" sz="2400" dirty="0"/>
            </a:p>
          </p:txBody>
        </p:sp>
        <p:pic>
          <p:nvPicPr>
            <p:cNvPr id="34" name="Picture 2" descr="C:\Users\L_VERLINGUE\Downloads\injectabl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7616" y="1412776"/>
              <a:ext cx="371154" cy="74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="" xmlns:a16="http://schemas.microsoft.com/office/drawing/2014/main" id="{B07D7693-80C3-4537-B10D-687096455FF8}"/>
                </a:ext>
              </a:extLst>
            </p:cNvPr>
            <p:cNvSpPr/>
            <p:nvPr/>
          </p:nvSpPr>
          <p:spPr>
            <a:xfrm>
              <a:off x="654235" y="3851497"/>
              <a:ext cx="7835530" cy="28524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dirty="0">
                <a:solidFill>
                  <a:schemeClr val="tx2"/>
                </a:solidFill>
              </a:endParaRPr>
            </a:p>
          </p:txBody>
        </p:sp>
        <p:pic>
          <p:nvPicPr>
            <p:cNvPr id="37" name="Image 36">
              <a:extLst>
                <a:ext uri="{FF2B5EF4-FFF2-40B4-BE49-F238E27FC236}">
                  <a16:creationId xmlns="" xmlns:a16="http://schemas.microsoft.com/office/drawing/2014/main" id="{F98BB9A0-882F-42D0-8137-79F0160D6C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03" t="3853" b="20336"/>
            <a:stretch/>
          </p:blipFill>
          <p:spPr>
            <a:xfrm>
              <a:off x="1375584" y="4149080"/>
              <a:ext cx="4276536" cy="2344328"/>
            </a:xfrm>
            <a:prstGeom prst="rect">
              <a:avLst/>
            </a:prstGeom>
          </p:spPr>
        </p:pic>
        <p:sp>
          <p:nvSpPr>
            <p:cNvPr id="38" name="ZoneTexte 37">
              <a:extLst>
                <a:ext uri="{FF2B5EF4-FFF2-40B4-BE49-F238E27FC236}">
                  <a16:creationId xmlns="" xmlns:a16="http://schemas.microsoft.com/office/drawing/2014/main" id="{6C47CD2C-7F4D-447C-87D7-597F727F47D7}"/>
                </a:ext>
              </a:extLst>
            </p:cNvPr>
            <p:cNvSpPr txBox="1"/>
            <p:nvPr/>
          </p:nvSpPr>
          <p:spPr>
            <a:xfrm>
              <a:off x="5626528" y="4295289"/>
              <a:ext cx="2687190" cy="779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 err="1"/>
                <a:t>Predicted</a:t>
              </a:r>
              <a:r>
                <a:rPr lang="fr-FR" sz="1100" b="1" dirty="0"/>
                <a:t> non-</a:t>
              </a:r>
              <a:r>
                <a:rPr lang="fr-FR" sz="1100" b="1" dirty="0" err="1"/>
                <a:t>approved</a:t>
              </a:r>
              <a:r>
                <a:rPr lang="fr-FR" sz="1100" b="1" dirty="0"/>
                <a:t>: </a:t>
              </a:r>
            </a:p>
            <a:p>
              <a:r>
                <a:rPr lang="fr-FR" sz="1100" dirty="0"/>
                <a:t>92% </a:t>
              </a:r>
              <a:r>
                <a:rPr lang="fr-FR" sz="1100" dirty="0" err="1"/>
                <a:t>still</a:t>
              </a:r>
              <a:r>
                <a:rPr lang="fr-FR" sz="1100" dirty="0"/>
                <a:t> not </a:t>
              </a:r>
              <a:r>
                <a:rPr lang="fr-FR" sz="1100" dirty="0" err="1"/>
                <a:t>approved</a:t>
              </a:r>
              <a:r>
                <a:rPr lang="fr-FR" sz="1100" dirty="0"/>
                <a:t> at 6 </a:t>
              </a:r>
              <a:r>
                <a:rPr lang="fr-FR" sz="1100" dirty="0" err="1"/>
                <a:t>yrs</a:t>
              </a:r>
              <a:endParaRPr lang="fr-FR" sz="1100" dirty="0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="" xmlns:a16="http://schemas.microsoft.com/office/drawing/2014/main" id="{E7928883-22ED-4E87-96A9-BB3CFCF75D8E}"/>
                </a:ext>
              </a:extLst>
            </p:cNvPr>
            <p:cNvSpPr txBox="1"/>
            <p:nvPr/>
          </p:nvSpPr>
          <p:spPr>
            <a:xfrm>
              <a:off x="5657474" y="5908632"/>
              <a:ext cx="2687190" cy="779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 err="1"/>
                <a:t>Predicted</a:t>
              </a:r>
              <a:r>
                <a:rPr lang="fr-FR" sz="1100" b="1" dirty="0"/>
                <a:t> </a:t>
              </a:r>
              <a:r>
                <a:rPr lang="fr-FR" sz="1100" b="1" dirty="0" err="1"/>
                <a:t>approved</a:t>
              </a:r>
              <a:r>
                <a:rPr lang="fr-FR" sz="1100" b="1" dirty="0"/>
                <a:t>: </a:t>
              </a:r>
            </a:p>
            <a:p>
              <a:r>
                <a:rPr lang="fr-FR" sz="1100" dirty="0"/>
                <a:t>73% </a:t>
              </a:r>
              <a:r>
                <a:rPr lang="fr-FR" sz="1100" dirty="0" err="1"/>
                <a:t>approved</a:t>
              </a:r>
              <a:r>
                <a:rPr lang="fr-FR" sz="1100" dirty="0"/>
                <a:t> at 6 </a:t>
              </a:r>
              <a:r>
                <a:rPr lang="fr-FR" sz="1100" dirty="0" err="1"/>
                <a:t>yrs</a:t>
              </a:r>
              <a:endParaRPr lang="fr-FR" sz="1100" dirty="0"/>
            </a:p>
          </p:txBody>
        </p:sp>
        <p:sp>
          <p:nvSpPr>
            <p:cNvPr id="40" name="ZoneTexte 39">
              <a:extLst>
                <a:ext uri="{FF2B5EF4-FFF2-40B4-BE49-F238E27FC236}">
                  <a16:creationId xmlns="" xmlns:a16="http://schemas.microsoft.com/office/drawing/2014/main" id="{BE69FFEF-C40E-417C-BD7A-05CB6F8D019C}"/>
                </a:ext>
              </a:extLst>
            </p:cNvPr>
            <p:cNvSpPr txBox="1"/>
            <p:nvPr/>
          </p:nvSpPr>
          <p:spPr>
            <a:xfrm rot="16200000">
              <a:off x="11654" y="4921652"/>
              <a:ext cx="1993639" cy="863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FDA </a:t>
              </a:r>
              <a:r>
                <a:rPr lang="fr-FR" sz="1200" dirty="0" err="1"/>
                <a:t>approval</a:t>
              </a:r>
              <a:r>
                <a:rPr lang="fr-FR" sz="1200" dirty="0"/>
                <a:t> free </a:t>
              </a:r>
              <a:r>
                <a:rPr lang="fr-FR" sz="1200" dirty="0" err="1"/>
                <a:t>survival</a:t>
              </a:r>
              <a:r>
                <a:rPr lang="fr-FR" sz="1200" dirty="0"/>
                <a:t> (%)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1037FBCF-C502-46C3-BC8E-FD8DA5FB225D}"/>
                </a:ext>
              </a:extLst>
            </p:cNvPr>
            <p:cNvSpPr/>
            <p:nvPr/>
          </p:nvSpPr>
          <p:spPr>
            <a:xfrm>
              <a:off x="1008475" y="836712"/>
              <a:ext cx="7374149" cy="469875"/>
            </a:xfrm>
            <a:prstGeom prst="rect">
              <a:avLst/>
            </a:prstGeom>
            <a:noFill/>
            <a:ln w="31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2"/>
                  </a:solidFill>
                </a:rPr>
                <a:t>Is </a:t>
              </a:r>
              <a:r>
                <a:rPr lang="fr-FR" sz="1600" b="1" dirty="0" err="1">
                  <a:solidFill>
                    <a:schemeClr val="tx2"/>
                  </a:solidFill>
                </a:rPr>
                <a:t>this</a:t>
              </a:r>
              <a:r>
                <a:rPr lang="fr-FR" sz="1600" b="1" dirty="0">
                  <a:solidFill>
                    <a:schemeClr val="tx2"/>
                  </a:solidFill>
                </a:rPr>
                <a:t> new </a:t>
              </a:r>
              <a:r>
                <a:rPr lang="fr-FR" sz="1600" b="1" dirty="0" err="1">
                  <a:solidFill>
                    <a:schemeClr val="tx2"/>
                  </a:solidFill>
                </a:rPr>
                <a:t>drug</a:t>
              </a:r>
              <a:r>
                <a:rPr lang="fr-FR" sz="1600" b="1" dirty="0">
                  <a:solidFill>
                    <a:schemeClr val="tx2"/>
                  </a:solidFill>
                </a:rPr>
                <a:t> </a:t>
              </a:r>
              <a:r>
                <a:rPr lang="fr-FR" sz="1600" b="1" dirty="0" err="1">
                  <a:solidFill>
                    <a:schemeClr val="tx2"/>
                  </a:solidFill>
                </a:rPr>
                <a:t>likely</a:t>
              </a:r>
              <a:r>
                <a:rPr lang="fr-FR" sz="1600" b="1" dirty="0">
                  <a:solidFill>
                    <a:schemeClr val="tx2"/>
                  </a:solidFill>
                </a:rPr>
                <a:t> to </a:t>
              </a:r>
              <a:r>
                <a:rPr lang="fr-FR" sz="1600" b="1" dirty="0" err="1">
                  <a:solidFill>
                    <a:schemeClr val="tx2"/>
                  </a:solidFill>
                </a:rPr>
                <a:t>be</a:t>
              </a:r>
              <a:r>
                <a:rPr lang="fr-FR" sz="1600" b="1" dirty="0">
                  <a:solidFill>
                    <a:schemeClr val="tx2"/>
                  </a:solidFill>
                </a:rPr>
                <a:t> </a:t>
              </a:r>
              <a:r>
                <a:rPr lang="fr-FR" sz="1600" b="1" dirty="0" err="1">
                  <a:solidFill>
                    <a:schemeClr val="tx2"/>
                  </a:solidFill>
                </a:rPr>
                <a:t>approved</a:t>
              </a:r>
              <a:r>
                <a:rPr lang="fr-FR" sz="1600" b="1" dirty="0">
                  <a:solidFill>
                    <a:schemeClr val="tx2"/>
                  </a:solidFill>
                </a:rPr>
                <a:t> in the future?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="" xmlns:a16="http://schemas.microsoft.com/office/drawing/2014/main" id="{5EF49FD3-5146-4EC2-92C2-4E5628D4D777}"/>
                </a:ext>
              </a:extLst>
            </p:cNvPr>
            <p:cNvSpPr/>
            <p:nvPr/>
          </p:nvSpPr>
          <p:spPr>
            <a:xfrm>
              <a:off x="4336994" y="1653648"/>
              <a:ext cx="568239" cy="4453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000" dirty="0" err="1">
                  <a:solidFill>
                    <a:schemeClr val="tx2"/>
                  </a:solidFill>
                </a:rPr>
                <a:t>drug</a:t>
              </a:r>
              <a:endParaRPr lang="fr-FR" sz="1000" dirty="0"/>
            </a:p>
          </p:txBody>
        </p:sp>
        <p:grpSp>
          <p:nvGrpSpPr>
            <p:cNvPr id="43" name="Groupe 42">
              <a:extLst>
                <a:ext uri="{FF2B5EF4-FFF2-40B4-BE49-F238E27FC236}">
                  <a16:creationId xmlns="" xmlns:a16="http://schemas.microsoft.com/office/drawing/2014/main" id="{A45A0CC4-95EE-46A1-B184-66ABF5079B3F}"/>
                </a:ext>
              </a:extLst>
            </p:cNvPr>
            <p:cNvGrpSpPr/>
            <p:nvPr/>
          </p:nvGrpSpPr>
          <p:grpSpPr>
            <a:xfrm>
              <a:off x="4748770" y="1782994"/>
              <a:ext cx="1623430" cy="286669"/>
              <a:chOff x="4748770" y="1782994"/>
              <a:chExt cx="1623430" cy="286669"/>
            </a:xfrm>
          </p:grpSpPr>
          <p:cxnSp>
            <p:nvCxnSpPr>
              <p:cNvPr id="53" name="Connecteur droit 52">
                <a:extLst>
                  <a:ext uri="{FF2B5EF4-FFF2-40B4-BE49-F238E27FC236}">
                    <a16:creationId xmlns="" xmlns:a16="http://schemas.microsoft.com/office/drawing/2014/main" id="{3D3F78B6-6F5D-48C5-82B6-1D427BCC4A00}"/>
                  </a:ext>
                </a:extLst>
              </p:cNvPr>
              <p:cNvCxnSpPr>
                <a:cxnSpLocks/>
                <a:stCxn id="34" idx="3"/>
              </p:cNvCxnSpPr>
              <p:nvPr/>
            </p:nvCxnSpPr>
            <p:spPr>
              <a:xfrm>
                <a:off x="4748770" y="1782994"/>
                <a:ext cx="1623430" cy="107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cteur droit avec flèche 53">
                <a:extLst>
                  <a:ext uri="{FF2B5EF4-FFF2-40B4-BE49-F238E27FC236}">
                    <a16:creationId xmlns="" xmlns:a16="http://schemas.microsoft.com/office/drawing/2014/main" id="{5886764A-8C92-48D4-8EA7-FAAC90A6F0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009" y="1793703"/>
                <a:ext cx="0" cy="2759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e 43">
              <a:extLst>
                <a:ext uri="{FF2B5EF4-FFF2-40B4-BE49-F238E27FC236}">
                  <a16:creationId xmlns="" xmlns:a16="http://schemas.microsoft.com/office/drawing/2014/main" id="{F5233A7C-13B4-4ACD-9740-6DCAF9960175}"/>
                </a:ext>
              </a:extLst>
            </p:cNvPr>
            <p:cNvGrpSpPr/>
            <p:nvPr/>
          </p:nvGrpSpPr>
          <p:grpSpPr>
            <a:xfrm flipH="1">
              <a:off x="2724477" y="1782994"/>
              <a:ext cx="1633655" cy="311679"/>
              <a:chOff x="4748770" y="1782994"/>
              <a:chExt cx="1623430" cy="286669"/>
            </a:xfrm>
          </p:grpSpPr>
          <p:cxnSp>
            <p:nvCxnSpPr>
              <p:cNvPr id="51" name="Connecteur droit 50">
                <a:extLst>
                  <a:ext uri="{FF2B5EF4-FFF2-40B4-BE49-F238E27FC236}">
                    <a16:creationId xmlns="" xmlns:a16="http://schemas.microsoft.com/office/drawing/2014/main" id="{BA59906A-BC44-4685-AFEA-F59A90C837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8770" y="1782994"/>
                <a:ext cx="1623430" cy="107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cteur droit avec flèche 51">
                <a:extLst>
                  <a:ext uri="{FF2B5EF4-FFF2-40B4-BE49-F238E27FC236}">
                    <a16:creationId xmlns="" xmlns:a16="http://schemas.microsoft.com/office/drawing/2014/main" id="{9231C555-F54B-47F9-A5FB-D68732AAC8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0126" y="1793703"/>
                <a:ext cx="0" cy="2759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e 44">
              <a:extLst>
                <a:ext uri="{FF2B5EF4-FFF2-40B4-BE49-F238E27FC236}">
                  <a16:creationId xmlns="" xmlns:a16="http://schemas.microsoft.com/office/drawing/2014/main" id="{BC9AB8FB-004D-41FA-8266-405086911125}"/>
                </a:ext>
              </a:extLst>
            </p:cNvPr>
            <p:cNvGrpSpPr/>
            <p:nvPr/>
          </p:nvGrpSpPr>
          <p:grpSpPr>
            <a:xfrm rot="5400000">
              <a:off x="5886327" y="2677788"/>
              <a:ext cx="305370" cy="629767"/>
              <a:chOff x="6066831" y="1793703"/>
              <a:chExt cx="305370" cy="629767"/>
            </a:xfrm>
          </p:grpSpPr>
          <p:cxnSp>
            <p:nvCxnSpPr>
              <p:cNvPr id="49" name="Connecteur droit 48">
                <a:extLst>
                  <a:ext uri="{FF2B5EF4-FFF2-40B4-BE49-F238E27FC236}">
                    <a16:creationId xmlns="" xmlns:a16="http://schemas.microsoft.com/office/drawing/2014/main" id="{6B5533E7-80EC-469F-A750-76D4519AA42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219516" y="1641018"/>
                <a:ext cx="0" cy="3053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avec flèche 49">
                <a:extLst>
                  <a:ext uri="{FF2B5EF4-FFF2-40B4-BE49-F238E27FC236}">
                    <a16:creationId xmlns="" xmlns:a16="http://schemas.microsoft.com/office/drawing/2014/main" id="{1507F415-3AD6-4892-A765-163996B26BB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043126" y="2108587"/>
                <a:ext cx="62976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e 45">
              <a:extLst>
                <a:ext uri="{FF2B5EF4-FFF2-40B4-BE49-F238E27FC236}">
                  <a16:creationId xmlns="" xmlns:a16="http://schemas.microsoft.com/office/drawing/2014/main" id="{B0D3285F-3339-4147-BDE0-208FE79FE844}"/>
                </a:ext>
              </a:extLst>
            </p:cNvPr>
            <p:cNvGrpSpPr/>
            <p:nvPr/>
          </p:nvGrpSpPr>
          <p:grpSpPr>
            <a:xfrm rot="5400000" flipV="1">
              <a:off x="2925564" y="2651050"/>
              <a:ext cx="305370" cy="683245"/>
              <a:chOff x="6066831" y="1793703"/>
              <a:chExt cx="305370" cy="629767"/>
            </a:xfrm>
          </p:grpSpPr>
          <p:cxnSp>
            <p:nvCxnSpPr>
              <p:cNvPr id="47" name="Connecteur droit 46">
                <a:extLst>
                  <a:ext uri="{FF2B5EF4-FFF2-40B4-BE49-F238E27FC236}">
                    <a16:creationId xmlns="" xmlns:a16="http://schemas.microsoft.com/office/drawing/2014/main" id="{FA5FA969-F458-48D6-937B-2056EBE40CC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219516" y="1641018"/>
                <a:ext cx="0" cy="3053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avec flèche 47">
                <a:extLst>
                  <a:ext uri="{FF2B5EF4-FFF2-40B4-BE49-F238E27FC236}">
                    <a16:creationId xmlns="" xmlns:a16="http://schemas.microsoft.com/office/drawing/2014/main" id="{39DB6B9F-CB0E-4373-836E-985077AF329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043126" y="2108587"/>
                <a:ext cx="62976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Connecteur droit avec flèche 34">
              <a:extLst>
                <a:ext uri="{FF2B5EF4-FFF2-40B4-BE49-F238E27FC236}">
                  <a16:creationId xmlns="" xmlns:a16="http://schemas.microsoft.com/office/drawing/2014/main" id="{D7C229B4-335E-4924-A831-93A6A2301190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 flipH="1">
              <a:off x="4447735" y="3598838"/>
              <a:ext cx="1" cy="3990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ZoneTexte 56"/>
          <p:cNvSpPr txBox="1"/>
          <p:nvPr/>
        </p:nvSpPr>
        <p:spPr>
          <a:xfrm>
            <a:off x="6629540" y="1995686"/>
            <a:ext cx="180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Phase 1 abstracts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5148064" y="4722698"/>
            <a:ext cx="3991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https://resolved2.000webhostapp.com</a:t>
            </a:r>
            <a:r>
              <a:rPr lang="en-US" dirty="0" smtClean="0">
                <a:hlinkClick r:id="rId7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4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ML/DL in </a:t>
            </a:r>
            <a:r>
              <a:rPr lang="fr-FR" dirty="0" err="1" smtClean="0"/>
              <a:t>oncology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6" t="18403" r="35738" b="14000"/>
          <a:stretch/>
        </p:blipFill>
        <p:spPr bwMode="auto">
          <a:xfrm>
            <a:off x="110801" y="1607186"/>
            <a:ext cx="1622039" cy="213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0" r="31161" b="22906"/>
          <a:stretch/>
        </p:blipFill>
        <p:spPr bwMode="auto">
          <a:xfrm>
            <a:off x="1899333" y="2075062"/>
            <a:ext cx="2096603" cy="119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97771" y="4284141"/>
            <a:ext cx="124809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Diagnostics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979712" y="4152423"/>
            <a:ext cx="187262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Molecular</a:t>
            </a:r>
            <a:r>
              <a:rPr lang="fr-FR" dirty="0" smtClean="0"/>
              <a:t> </a:t>
            </a:r>
            <a:r>
              <a:rPr lang="fr-FR" dirty="0" err="1" smtClean="0"/>
              <a:t>biology</a:t>
            </a:r>
            <a:endParaRPr lang="fr-FR" dirty="0"/>
          </a:p>
          <a:p>
            <a:pPr algn="ctr"/>
            <a:r>
              <a:rPr lang="fr-FR" dirty="0" smtClean="0"/>
              <a:t>&amp; pronostic </a:t>
            </a:r>
            <a:endParaRPr lang="en-US" dirty="0"/>
          </a:p>
        </p:txBody>
      </p:sp>
      <p:pic>
        <p:nvPicPr>
          <p:cNvPr id="9" name="Picture 2" descr="nm0500_487_I1 pharm sequ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80473"/>
            <a:ext cx="2114461" cy="212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4309491" y="4145642"/>
            <a:ext cx="231042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Drug </a:t>
            </a:r>
            <a:r>
              <a:rPr lang="fr-FR" dirty="0" err="1" smtClean="0"/>
              <a:t>development</a:t>
            </a:r>
            <a:endParaRPr lang="fr-FR" dirty="0" smtClean="0"/>
          </a:p>
          <a:p>
            <a:pPr algn="ctr"/>
            <a:r>
              <a:rPr lang="fr-FR" dirty="0" smtClean="0"/>
              <a:t>&amp; </a:t>
            </a:r>
            <a:r>
              <a:rPr lang="fr-FR" dirty="0" err="1" smtClean="0"/>
              <a:t>prediction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4765871" y="3600756"/>
            <a:ext cx="22726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spcAft>
                <a:spcPts val="563"/>
              </a:spcAft>
            </a:pPr>
            <a:r>
              <a:rPr lang="en-US" sz="1400" b="1" dirty="0">
                <a:solidFill>
                  <a:srgbClr val="000000"/>
                </a:solidFill>
              </a:rPr>
              <a:t>"Here's my </a:t>
            </a:r>
            <a:r>
              <a:rPr lang="en-US" sz="1400" b="1" dirty="0" smtClean="0">
                <a:solidFill>
                  <a:srgbClr val="000000"/>
                </a:solidFill>
              </a:rPr>
              <a:t>sequence”         </a:t>
            </a:r>
            <a:r>
              <a:rPr lang="en-US" sz="1000" i="1" dirty="0" smtClean="0">
                <a:solidFill>
                  <a:srgbClr val="000000"/>
                </a:solidFill>
              </a:rPr>
              <a:t>The </a:t>
            </a:r>
            <a:r>
              <a:rPr lang="en-US" sz="1000" i="1" dirty="0">
                <a:solidFill>
                  <a:srgbClr val="000000"/>
                </a:solidFill>
              </a:rPr>
              <a:t>New </a:t>
            </a:r>
            <a:r>
              <a:rPr lang="en-US" sz="1000" i="1" dirty="0" smtClean="0">
                <a:solidFill>
                  <a:srgbClr val="000000"/>
                </a:solidFill>
              </a:rPr>
              <a:t>Yorker</a:t>
            </a:r>
            <a:endParaRPr lang="en-US" sz="1000" i="1" dirty="0">
              <a:solidFill>
                <a:srgbClr val="000000"/>
              </a:solidFill>
            </a:endParaRPr>
          </a:p>
        </p:txBody>
      </p:sp>
      <p:pic>
        <p:nvPicPr>
          <p:cNvPr id="2050" name="Picture 2" descr="https://tse2.mm.bing.net/th?id=OIP.OFf-vE4JMZlU2uMixoJBIQHaHa&amp;pid=Ap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600" y="1768143"/>
            <a:ext cx="1853853" cy="185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6772315" y="4290922"/>
            <a:ext cx="231042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Monitoring patients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980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79512" y="4681834"/>
            <a:ext cx="4127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hlinkClick r:id="rId2"/>
              </a:rPr>
              <a:t>loic.verlingue@gustaveroussy.fr</a:t>
            </a:r>
            <a:endParaRPr lang="fr-FR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5148016" y="4691155"/>
            <a:ext cx="39541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 smtClean="0"/>
              <a:t>Info </a:t>
            </a: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github.com/DITEP</a:t>
            </a:r>
            <a:endParaRPr lang="en-US" sz="2400" dirty="0" smtClean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785422" y="317103"/>
            <a:ext cx="7772400" cy="110251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latin typeface="Century Gothic" panose="020B0502020202020204" pitchFamily="34" charset="0"/>
              </a:rPr>
              <a:t>Data Science &amp; DITEP</a:t>
            </a:r>
            <a:endParaRPr lang="fr-FR" dirty="0">
              <a:latin typeface="Century Gothic" panose="020B050202020202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756030"/>
            <a:ext cx="4139903" cy="2759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512" y="1158012"/>
            <a:ext cx="2592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err="1" smtClean="0"/>
              <a:t>Medical</a:t>
            </a:r>
            <a:r>
              <a:rPr lang="fr-FR" sz="2800" dirty="0" smtClean="0"/>
              <a:t> team </a:t>
            </a:r>
            <a:endParaRPr lang="fr-FR" sz="2800" dirty="0"/>
          </a:p>
        </p:txBody>
      </p:sp>
      <p:sp>
        <p:nvSpPr>
          <p:cNvPr id="10" name="Rectangle 9"/>
          <p:cNvSpPr/>
          <p:nvPr/>
        </p:nvSpPr>
        <p:spPr>
          <a:xfrm>
            <a:off x="5508104" y="1158012"/>
            <a:ext cx="29373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/>
              <a:t>Data Science team </a:t>
            </a:r>
            <a:endParaRPr lang="fr-FR" sz="28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888" y="1614117"/>
            <a:ext cx="2651814" cy="3043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2565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Evaluation </a:t>
            </a:r>
            <a:r>
              <a:rPr lang="fr-FR" dirty="0" err="1" smtClean="0"/>
              <a:t>metrics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1018488" y="2138581"/>
            <a:ext cx="2492990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Lucida Console" panose="020B0609040504020204" pitchFamily="49" charset="0"/>
              </a:rPr>
              <a:t>Data </a:t>
            </a:r>
            <a:r>
              <a:rPr lang="fr-FR" sz="2000" dirty="0" err="1" smtClean="0">
                <a:latin typeface="Lucida Console" panose="020B0609040504020204" pitchFamily="49" charset="0"/>
              </a:rPr>
              <a:t>processing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875876" y="2138581"/>
            <a:ext cx="954107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Lucida Console" panose="020B0609040504020204" pitchFamily="49" charset="0"/>
              </a:rPr>
              <a:t>Model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3491880" y="2347188"/>
            <a:ext cx="3643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/>
          <p:cNvSpPr txBox="1"/>
          <p:nvPr/>
        </p:nvSpPr>
        <p:spPr>
          <a:xfrm>
            <a:off x="5129265" y="2137140"/>
            <a:ext cx="2954655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Lucida Console" panose="020B0609040504020204" pitchFamily="49" charset="0"/>
              </a:rPr>
              <a:t>Performance </a:t>
            </a:r>
            <a:r>
              <a:rPr lang="fr-FR" sz="2000" dirty="0" err="1" smtClean="0">
                <a:latin typeface="Lucida Console" panose="020B0609040504020204" pitchFamily="49" charset="0"/>
              </a:rPr>
              <a:t>metric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cxnSp>
        <p:nvCxnSpPr>
          <p:cNvPr id="56" name="Connecteur droit avec flèche 55"/>
          <p:cNvCxnSpPr/>
          <p:nvPr/>
        </p:nvCxnSpPr>
        <p:spPr>
          <a:xfrm flipV="1">
            <a:off x="4810381" y="2345749"/>
            <a:ext cx="299282" cy="14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rc 58"/>
          <p:cNvSpPr/>
          <p:nvPr/>
        </p:nvSpPr>
        <p:spPr>
          <a:xfrm>
            <a:off x="4352925" y="1483092"/>
            <a:ext cx="1895144" cy="905896"/>
          </a:xfrm>
          <a:prstGeom prst="arc">
            <a:avLst>
              <a:gd name="adj1" fmla="val 10809304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cteur droit avec flèche 60"/>
          <p:cNvCxnSpPr>
            <a:stCxn id="59" idx="0"/>
          </p:cNvCxnSpPr>
          <p:nvPr/>
        </p:nvCxnSpPr>
        <p:spPr>
          <a:xfrm flipH="1">
            <a:off x="4352929" y="1933478"/>
            <a:ext cx="15" cy="599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/>
          <p:cNvSpPr txBox="1"/>
          <p:nvPr/>
        </p:nvSpPr>
        <p:spPr>
          <a:xfrm>
            <a:off x="4592611" y="987574"/>
            <a:ext cx="1415772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Lucida Console" panose="020B0609040504020204" pitchFamily="49" charset="0"/>
              </a:rPr>
              <a:t>Learning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755576" y="3363840"/>
            <a:ext cx="7886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Comment évaluer les prédictions du modèl</a:t>
            </a:r>
            <a:r>
              <a:rPr lang="fr-FR" sz="3200" dirty="0"/>
              <a:t>e</a:t>
            </a:r>
            <a:r>
              <a:rPr lang="fr-FR" sz="3200" dirty="0" smtClean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19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9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94531</TotalTime>
  <Words>3594</Words>
  <Application>Microsoft Office PowerPoint</Application>
  <PresentationFormat>Affichage à l'écran (16:9)</PresentationFormat>
  <Paragraphs>796</Paragraphs>
  <Slides>86</Slides>
  <Notes>7</Notes>
  <HiddenSlides>2</HiddenSlides>
  <MMClips>0</MMClips>
  <ScaleCrop>false</ScaleCrop>
  <HeadingPairs>
    <vt:vector size="4" baseType="variant">
      <vt:variant>
        <vt:lpstr>Thème</vt:lpstr>
      </vt:variant>
      <vt:variant>
        <vt:i4>4</vt:i4>
      </vt:variant>
      <vt:variant>
        <vt:lpstr>Titres des diapositives</vt:lpstr>
      </vt:variant>
      <vt:variant>
        <vt:i4>86</vt:i4>
      </vt:variant>
    </vt:vector>
  </HeadingPairs>
  <TitlesOfParts>
    <vt:vector size="90" baseType="lpstr">
      <vt:lpstr>Thème Office</vt:lpstr>
      <vt:lpstr>Conception personnalisée</vt:lpstr>
      <vt:lpstr>9_Conception personnalisée</vt:lpstr>
      <vt:lpstr>1_Thème Office</vt:lpstr>
      <vt:lpstr>Machine &amp; deep learning for personalized oncology</vt:lpstr>
      <vt:lpstr>Présentation PowerPoint</vt:lpstr>
      <vt:lpstr>En médecine, les impacts réels de l’intelligence artificielle</vt:lpstr>
      <vt:lpstr>Plan</vt:lpstr>
      <vt:lpstr>ML/DL in oncology</vt:lpstr>
      <vt:lpstr>Machine learning workflow</vt:lpstr>
      <vt:lpstr>Families of models for classification</vt:lpstr>
      <vt:lpstr>Data Processing</vt:lpstr>
      <vt:lpstr>Evaluation metrics</vt:lpstr>
      <vt:lpstr>Métriques pour classification binaire</vt:lpstr>
      <vt:lpstr>Métriques pour classification binaire</vt:lpstr>
      <vt:lpstr>Métriques pour classification binaire</vt:lpstr>
      <vt:lpstr>Métriques pour classification binaire</vt:lpstr>
      <vt:lpstr>Quelle méthode d’apprentissage ?</vt:lpstr>
      <vt:lpstr>Probability to belong to a class</vt:lpstr>
      <vt:lpstr>Calculate the cost / error</vt:lpstr>
      <vt:lpstr>Parameters’ updates with gradient descent</vt:lpstr>
      <vt:lpstr>Optimisation of the cost</vt:lpstr>
      <vt:lpstr>Présentation PowerPoint</vt:lpstr>
      <vt:lpstr>Généralisation du modèle</vt:lpstr>
      <vt:lpstr>Présentation PowerPoint</vt:lpstr>
      <vt:lpstr>ML generalization testing workflow</vt:lpstr>
      <vt:lpstr>ML/DL in oncology</vt:lpstr>
      <vt:lpstr>Breast cancer screening</vt:lpstr>
      <vt:lpstr>Présentation PowerPoint</vt:lpstr>
      <vt:lpstr>ML/DL in oncology</vt:lpstr>
      <vt:lpstr>Molecular biology &amp; genetics</vt:lpstr>
      <vt:lpstr>Présentation PowerPoint</vt:lpstr>
      <vt:lpstr>Présentation PowerPoint</vt:lpstr>
      <vt:lpstr>Présentation PowerPoint</vt:lpstr>
      <vt:lpstr>Présentation PowerPoint</vt:lpstr>
      <vt:lpstr>Evolutionary and ecological features of neoplasms</vt:lpstr>
      <vt:lpstr>Cancer evolution -&gt; game theory</vt:lpstr>
      <vt:lpstr>Présentation PowerPoint</vt:lpstr>
      <vt:lpstr>Présentation PowerPoint</vt:lpstr>
      <vt:lpstr>The patient &amp; his tumor’s biology</vt:lpstr>
      <vt:lpstr>What do we expect from models?</vt:lpstr>
      <vt:lpstr>The models you have</vt:lpstr>
      <vt:lpstr>Présentation PowerPoint</vt:lpstr>
      <vt:lpstr>Présentation PowerPoint</vt:lpstr>
      <vt:lpstr>Where are the data?</vt:lpstr>
      <vt:lpstr>Présentation PowerPoint</vt:lpstr>
      <vt:lpstr>Présentation PowerPoint</vt:lpstr>
      <vt:lpstr>Search is made easy</vt:lpstr>
      <vt:lpstr>At Gustave Roussy</vt:lpstr>
      <vt:lpstr>Présentation PowerPoint</vt:lpstr>
      <vt:lpstr>Présentation PowerPoint</vt:lpstr>
      <vt:lpstr>Best and most recent try</vt:lpstr>
      <vt:lpstr>Présentation PowerPoint</vt:lpstr>
      <vt:lpstr>In 2013</vt:lpstr>
      <vt:lpstr>Best and most recent try</vt:lpstr>
      <vt:lpstr>Best and most recent try</vt:lpstr>
      <vt:lpstr>How to improve models’ efficacy?</vt:lpstr>
      <vt:lpstr>How to improve models’ efficacy?</vt:lpstr>
      <vt:lpstr>Présentation PowerPoint</vt:lpstr>
      <vt:lpstr>What is cool about deep learning?</vt:lpstr>
      <vt:lpstr>Find your architecture</vt:lpstr>
      <vt:lpstr>Intepretability of ML/DL</vt:lpstr>
      <vt:lpstr>Présentation PowerPoint</vt:lpstr>
      <vt:lpstr>ML/DL in oncology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The known space</vt:lpstr>
      <vt:lpstr>Drug discovery in details </vt:lpstr>
      <vt:lpstr>Présentation PowerPoint</vt:lpstr>
      <vt:lpstr>Overview </vt:lpstr>
      <vt:lpstr>How to encode drugs</vt:lpstr>
      <vt:lpstr>How to encode drugs or proteins?</vt:lpstr>
      <vt:lpstr>How to encode drugs or proteins?</vt:lpstr>
      <vt:lpstr>Gold standard databases</vt:lpstr>
      <vt:lpstr>Predictions</vt:lpstr>
      <vt:lpstr>Deep learning wins</vt:lpstr>
      <vt:lpstr>ML/DL in oncology</vt:lpstr>
      <vt:lpstr>Tasks with EHR</vt:lpstr>
      <vt:lpstr>Methods for EHR</vt:lpstr>
      <vt:lpstr>Taux d’attrition des patients</vt:lpstr>
      <vt:lpstr>Softwares : prediction of succesful screening and DLT period completion (SSD)</vt:lpstr>
      <vt:lpstr>Hierarchical Attention Network</vt:lpstr>
      <vt:lpstr>Softwares : prediction of succesful screening and DLT period completion (SSD)</vt:lpstr>
      <vt:lpstr>AUC</vt:lpstr>
      <vt:lpstr>Les résultats d’une phase 1/2 sont-ils généralisables ?</vt:lpstr>
      <vt:lpstr>ML/DL in oncology</vt:lpstr>
      <vt:lpstr>Présentation PowerPoint</vt:lpstr>
    </vt:vector>
  </TitlesOfParts>
  <Company>Institut de Cancérologie Gustave ROUSSY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Loic</dc:creator>
  <cp:lastModifiedBy>Loic</cp:lastModifiedBy>
  <cp:revision>675</cp:revision>
  <dcterms:created xsi:type="dcterms:W3CDTF">2017-09-24T20:05:35Z</dcterms:created>
  <dcterms:modified xsi:type="dcterms:W3CDTF">2020-01-23T07:24:37Z</dcterms:modified>
</cp:coreProperties>
</file>